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8"/>
  </p:notesMasterIdLst>
  <p:sldIdLst>
    <p:sldId id="266" r:id="rId2"/>
    <p:sldId id="256" r:id="rId3"/>
    <p:sldId id="257" r:id="rId4"/>
    <p:sldId id="284" r:id="rId5"/>
    <p:sldId id="286" r:id="rId6"/>
    <p:sldId id="285" r:id="rId7"/>
    <p:sldId id="258" r:id="rId8"/>
    <p:sldId id="259" r:id="rId9"/>
    <p:sldId id="273" r:id="rId10"/>
    <p:sldId id="261" r:id="rId11"/>
    <p:sldId id="262" r:id="rId12"/>
    <p:sldId id="287" r:id="rId13"/>
    <p:sldId id="288" r:id="rId14"/>
    <p:sldId id="289" r:id="rId15"/>
    <p:sldId id="290" r:id="rId16"/>
    <p:sldId id="291" r:id="rId17"/>
    <p:sldId id="292" r:id="rId18"/>
    <p:sldId id="263" r:id="rId19"/>
    <p:sldId id="264" r:id="rId20"/>
    <p:sldId id="265" r:id="rId21"/>
    <p:sldId id="267" r:id="rId22"/>
    <p:sldId id="268" r:id="rId23"/>
    <p:sldId id="269" r:id="rId24"/>
    <p:sldId id="270" r:id="rId25"/>
    <p:sldId id="271" r:id="rId26"/>
    <p:sldId id="272" r:id="rId27"/>
    <p:sldId id="274" r:id="rId28"/>
    <p:sldId id="275" r:id="rId29"/>
    <p:sldId id="276" r:id="rId30"/>
    <p:sldId id="277" r:id="rId31"/>
    <p:sldId id="278" r:id="rId32"/>
    <p:sldId id="279" r:id="rId33"/>
    <p:sldId id="280" r:id="rId34"/>
    <p:sldId id="281" r:id="rId35"/>
    <p:sldId id="282" r:id="rId36"/>
    <p:sldId id="283" r:id="rId37"/>
  </p:sldIdLst>
  <p:sldSz cx="9144000" cy="5143500" type="screen16x9"/>
  <p:notesSz cx="6858000" cy="9144000"/>
  <p:embeddedFontLst>
    <p:embeddedFont>
      <p:font typeface="Aldhabi" pitchFamily="2" charset="-78"/>
      <p:regular r:id="rId39"/>
    </p:embeddedFont>
    <p:embeddedFont>
      <p:font typeface="Montserrat" pitchFamily="2" charset="77"/>
      <p:regular r:id="rId40"/>
      <p:bold r:id="rId41"/>
      <p:italic r:id="rId42"/>
      <p:boldItalic r:id="rId43"/>
    </p:embeddedFont>
    <p:embeddedFont>
      <p:font typeface="Montserrat ExtraBold" pitchFamily="2" charset="77"/>
      <p:bold r:id="rId44"/>
      <p:italic r:id="rId45"/>
      <p:boldItalic r:id="rId46"/>
    </p:embeddedFont>
    <p:embeddedFont>
      <p:font typeface="Montserrat Light" pitchFamily="2" charset="77"/>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C94"/>
    <a:srgbClr val="A683FE"/>
    <a:srgbClr val="00652F"/>
    <a:srgbClr val="F7F0B0"/>
    <a:srgbClr val="00A64E"/>
    <a:srgbClr val="00DD69"/>
    <a:srgbClr val="F880BF"/>
    <a:srgbClr val="D51CF1"/>
    <a:srgbClr val="00893F"/>
    <a:srgbClr val="290D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3D75F4-A58E-44CA-9C59-6E20992699CD}">
  <a:tblStyle styleId="{DB3D75F4-A58E-44CA-9C59-6E20992699C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8" autoAdjust="0"/>
    <p:restoredTop sz="94690"/>
  </p:normalViewPr>
  <p:slideViewPr>
    <p:cSldViewPr snapToGrid="0">
      <p:cViewPr varScale="1">
        <p:scale>
          <a:sx n="122" d="100"/>
          <a:sy n="122" d="100"/>
        </p:scale>
        <p:origin x="8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6fae009d2c_3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6fae009d2c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040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216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7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64646"/>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 y="-11"/>
            <a:ext cx="2429759" cy="1609289"/>
            <a:chOff x="608719" y="-11"/>
            <a:chExt cx="2429759" cy="1609289"/>
          </a:xfrm>
        </p:grpSpPr>
        <p:sp>
          <p:nvSpPr>
            <p:cNvPr id="11" name="Google Shape;11;p2"/>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685800" y="1991825"/>
            <a:ext cx="5265000" cy="11598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4000"/>
              <a:buNone/>
              <a:defRPr sz="4000">
                <a:solidFill>
                  <a:srgbClr val="FFFFFF"/>
                </a:solidFill>
              </a:defRPr>
            </a:lvl1pPr>
            <a:lvl2pPr lvl="1">
              <a:spcBef>
                <a:spcPts val="0"/>
              </a:spcBef>
              <a:spcAft>
                <a:spcPts val="0"/>
              </a:spcAft>
              <a:buClr>
                <a:srgbClr val="FFFFFF"/>
              </a:buClr>
              <a:buSzPts val="4000"/>
              <a:buNone/>
              <a:defRPr sz="4000">
                <a:solidFill>
                  <a:srgbClr val="FFFFFF"/>
                </a:solidFill>
              </a:defRPr>
            </a:lvl2pPr>
            <a:lvl3pPr lvl="2">
              <a:spcBef>
                <a:spcPts val="0"/>
              </a:spcBef>
              <a:spcAft>
                <a:spcPts val="0"/>
              </a:spcAft>
              <a:buClr>
                <a:srgbClr val="FFFFFF"/>
              </a:buClr>
              <a:buSzPts val="4000"/>
              <a:buNone/>
              <a:defRPr sz="4000">
                <a:solidFill>
                  <a:srgbClr val="FFFFFF"/>
                </a:solidFill>
              </a:defRPr>
            </a:lvl3pPr>
            <a:lvl4pPr lvl="3">
              <a:spcBef>
                <a:spcPts val="0"/>
              </a:spcBef>
              <a:spcAft>
                <a:spcPts val="0"/>
              </a:spcAft>
              <a:buClr>
                <a:srgbClr val="FFFFFF"/>
              </a:buClr>
              <a:buSzPts val="4000"/>
              <a:buNone/>
              <a:defRPr sz="4000">
                <a:solidFill>
                  <a:srgbClr val="FFFFFF"/>
                </a:solidFill>
              </a:defRPr>
            </a:lvl4pPr>
            <a:lvl5pPr lvl="4">
              <a:spcBef>
                <a:spcPts val="0"/>
              </a:spcBef>
              <a:spcAft>
                <a:spcPts val="0"/>
              </a:spcAft>
              <a:buClr>
                <a:srgbClr val="FFFFFF"/>
              </a:buClr>
              <a:buSzPts val="4000"/>
              <a:buNone/>
              <a:defRPr sz="4000">
                <a:solidFill>
                  <a:srgbClr val="FFFFFF"/>
                </a:solidFill>
              </a:defRPr>
            </a:lvl5pPr>
            <a:lvl6pPr lvl="5">
              <a:spcBef>
                <a:spcPts val="0"/>
              </a:spcBef>
              <a:spcAft>
                <a:spcPts val="0"/>
              </a:spcAft>
              <a:buClr>
                <a:srgbClr val="FFFFFF"/>
              </a:buClr>
              <a:buSzPts val="4000"/>
              <a:buNone/>
              <a:defRPr sz="4000">
                <a:solidFill>
                  <a:srgbClr val="FFFFFF"/>
                </a:solidFill>
              </a:defRPr>
            </a:lvl6pPr>
            <a:lvl7pPr lvl="6">
              <a:spcBef>
                <a:spcPts val="0"/>
              </a:spcBef>
              <a:spcAft>
                <a:spcPts val="0"/>
              </a:spcAft>
              <a:buClr>
                <a:srgbClr val="FFFFFF"/>
              </a:buClr>
              <a:buSzPts val="4000"/>
              <a:buNone/>
              <a:defRPr sz="4000">
                <a:solidFill>
                  <a:srgbClr val="FFFFFF"/>
                </a:solidFill>
              </a:defRPr>
            </a:lvl7pPr>
            <a:lvl8pPr lvl="7">
              <a:spcBef>
                <a:spcPts val="0"/>
              </a:spcBef>
              <a:spcAft>
                <a:spcPts val="0"/>
              </a:spcAft>
              <a:buClr>
                <a:srgbClr val="FFFFFF"/>
              </a:buClr>
              <a:buSzPts val="4000"/>
              <a:buNone/>
              <a:defRPr sz="4000">
                <a:solidFill>
                  <a:srgbClr val="FFFFFF"/>
                </a:solidFill>
              </a:defRPr>
            </a:lvl8pPr>
            <a:lvl9pPr lvl="8">
              <a:spcBef>
                <a:spcPts val="0"/>
              </a:spcBef>
              <a:spcAft>
                <a:spcPts val="0"/>
              </a:spcAft>
              <a:buClr>
                <a:srgbClr val="FFFFFF"/>
              </a:buClr>
              <a:buSzPts val="4000"/>
              <a:buNone/>
              <a:defRPr sz="4000">
                <a:solidFill>
                  <a:srgbClr val="FFFFFF"/>
                </a:solidFill>
              </a:defRPr>
            </a:lvl9pPr>
          </a:lstStyle>
          <a:p>
            <a:endParaRPr/>
          </a:p>
        </p:txBody>
      </p:sp>
      <p:grpSp>
        <p:nvGrpSpPr>
          <p:cNvPr id="24" name="Google Shape;24;p2"/>
          <p:cNvGrpSpPr/>
          <p:nvPr/>
        </p:nvGrpSpPr>
        <p:grpSpPr>
          <a:xfrm>
            <a:off x="4894945" y="-11"/>
            <a:ext cx="4252453" cy="5146816"/>
            <a:chOff x="4894945" y="-11"/>
            <a:chExt cx="4252453" cy="5146816"/>
          </a:xfrm>
        </p:grpSpPr>
        <p:sp>
          <p:nvSpPr>
            <p:cNvPr id="25" name="Google Shape;25;p2"/>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2"/>
          <p:cNvGrpSpPr/>
          <p:nvPr/>
        </p:nvGrpSpPr>
        <p:grpSpPr>
          <a:xfrm flipH="1">
            <a:off x="-7" y="3860093"/>
            <a:ext cx="2429755" cy="1286712"/>
            <a:chOff x="6714243" y="3860093"/>
            <a:chExt cx="2429755" cy="1286712"/>
          </a:xfrm>
        </p:grpSpPr>
        <p:sp>
          <p:nvSpPr>
            <p:cNvPr id="80" name="Google Shape;80;p2"/>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grpSp>
        <p:nvGrpSpPr>
          <p:cNvPr id="496" name="Google Shape;496;p11"/>
          <p:cNvGrpSpPr/>
          <p:nvPr/>
        </p:nvGrpSpPr>
        <p:grpSpPr>
          <a:xfrm>
            <a:off x="6714243" y="3860093"/>
            <a:ext cx="2429755" cy="1286712"/>
            <a:chOff x="6714243" y="3860093"/>
            <a:chExt cx="2429755" cy="1286712"/>
          </a:xfrm>
        </p:grpSpPr>
        <p:sp>
          <p:nvSpPr>
            <p:cNvPr id="497" name="Google Shape;497;p11"/>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11"/>
          <p:cNvGrpSpPr/>
          <p:nvPr/>
        </p:nvGrpSpPr>
        <p:grpSpPr>
          <a:xfrm>
            <a:off x="892" y="-11"/>
            <a:ext cx="3037586" cy="2252645"/>
            <a:chOff x="892" y="-11"/>
            <a:chExt cx="3037586" cy="2252645"/>
          </a:xfrm>
        </p:grpSpPr>
        <p:sp>
          <p:nvSpPr>
            <p:cNvPr id="510" name="Google Shape;510;p11"/>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lateral pattern">
  <p:cSld name="BLANK_2">
    <p:spTree>
      <p:nvGrpSpPr>
        <p:cNvPr id="1" name="Shape 534"/>
        <p:cNvGrpSpPr/>
        <p:nvPr/>
      </p:nvGrpSpPr>
      <p:grpSpPr>
        <a:xfrm>
          <a:off x="0" y="0"/>
          <a:ext cx="0" cy="0"/>
          <a:chOff x="0" y="0"/>
          <a:chExt cx="0" cy="0"/>
        </a:xfrm>
      </p:grpSpPr>
      <p:grpSp>
        <p:nvGrpSpPr>
          <p:cNvPr id="535" name="Google Shape;535;p12"/>
          <p:cNvGrpSpPr/>
          <p:nvPr/>
        </p:nvGrpSpPr>
        <p:grpSpPr>
          <a:xfrm>
            <a:off x="6109812" y="-11"/>
            <a:ext cx="3037586" cy="5146816"/>
            <a:chOff x="6109812" y="-11"/>
            <a:chExt cx="3037586" cy="5146816"/>
          </a:xfrm>
        </p:grpSpPr>
        <p:sp>
          <p:nvSpPr>
            <p:cNvPr id="536" name="Google Shape;536;p1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bottom pattern">
  <p:cSld name="BLANK_2_1">
    <p:spTree>
      <p:nvGrpSpPr>
        <p:cNvPr id="1" name="Shape 572"/>
        <p:cNvGrpSpPr/>
        <p:nvPr/>
      </p:nvGrpSpPr>
      <p:grpSpPr>
        <a:xfrm>
          <a:off x="0" y="0"/>
          <a:ext cx="0" cy="0"/>
          <a:chOff x="0" y="0"/>
          <a:chExt cx="0" cy="0"/>
        </a:xfrm>
      </p:grpSpPr>
      <p:grpSp>
        <p:nvGrpSpPr>
          <p:cNvPr id="573" name="Google Shape;573;p13"/>
          <p:cNvGrpSpPr/>
          <p:nvPr/>
        </p:nvGrpSpPr>
        <p:grpSpPr>
          <a:xfrm rot="10800000" flipH="1">
            <a:off x="900" y="3856775"/>
            <a:ext cx="9143992" cy="1286721"/>
            <a:chOff x="900" y="0"/>
            <a:chExt cx="9143992" cy="1286721"/>
          </a:xfrm>
        </p:grpSpPr>
        <p:sp>
          <p:nvSpPr>
            <p:cNvPr id="574" name="Google Shape;574;p13"/>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A400"/>
        </a:solidFill>
        <a:effectLst/>
      </p:bgPr>
    </p:bg>
    <p:spTree>
      <p:nvGrpSpPr>
        <p:cNvPr id="1" name="Shape 92"/>
        <p:cNvGrpSpPr/>
        <p:nvPr/>
      </p:nvGrpSpPr>
      <p:grpSpPr>
        <a:xfrm>
          <a:off x="0" y="0"/>
          <a:ext cx="0" cy="0"/>
          <a:chOff x="0" y="0"/>
          <a:chExt cx="0" cy="0"/>
        </a:xfrm>
      </p:grpSpPr>
      <p:sp>
        <p:nvSpPr>
          <p:cNvPr id="93" name="Google Shape;93;p3"/>
          <p:cNvSpPr txBox="1">
            <a:spLocks noGrp="1"/>
          </p:cNvSpPr>
          <p:nvPr>
            <p:ph type="ctrTitle"/>
          </p:nvPr>
        </p:nvSpPr>
        <p:spPr>
          <a:xfrm>
            <a:off x="685800" y="1659550"/>
            <a:ext cx="42525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94" name="Google Shape;94;p3"/>
          <p:cNvSpPr txBox="1">
            <a:spLocks noGrp="1"/>
          </p:cNvSpPr>
          <p:nvPr>
            <p:ph type="subTitle" idx="1"/>
          </p:nvPr>
        </p:nvSpPr>
        <p:spPr>
          <a:xfrm>
            <a:off x="685800" y="2687652"/>
            <a:ext cx="42525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2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grpSp>
        <p:nvGrpSpPr>
          <p:cNvPr id="95" name="Google Shape;95;p3"/>
          <p:cNvGrpSpPr/>
          <p:nvPr/>
        </p:nvGrpSpPr>
        <p:grpSpPr>
          <a:xfrm>
            <a:off x="4894945" y="-11"/>
            <a:ext cx="4252453" cy="5146816"/>
            <a:chOff x="4894945" y="-11"/>
            <a:chExt cx="4252453" cy="5146816"/>
          </a:xfrm>
        </p:grpSpPr>
        <p:sp>
          <p:nvSpPr>
            <p:cNvPr id="96" name="Google Shape;96;p3"/>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50"/>
        <p:cNvGrpSpPr/>
        <p:nvPr/>
      </p:nvGrpSpPr>
      <p:grpSpPr>
        <a:xfrm>
          <a:off x="0" y="0"/>
          <a:ext cx="0" cy="0"/>
          <a:chOff x="0" y="0"/>
          <a:chExt cx="0" cy="0"/>
        </a:xfrm>
      </p:grpSpPr>
      <p:grpSp>
        <p:nvGrpSpPr>
          <p:cNvPr id="151" name="Google Shape;151;p4"/>
          <p:cNvGrpSpPr/>
          <p:nvPr/>
        </p:nvGrpSpPr>
        <p:grpSpPr>
          <a:xfrm>
            <a:off x="900" y="0"/>
            <a:ext cx="9143992" cy="2564787"/>
            <a:chOff x="900" y="0"/>
            <a:chExt cx="9143992" cy="2564787"/>
          </a:xfrm>
        </p:grpSpPr>
        <p:sp>
          <p:nvSpPr>
            <p:cNvPr id="152" name="Google Shape;152;p4"/>
            <p:cNvSpPr/>
            <p:nvPr/>
          </p:nvSpPr>
          <p:spPr>
            <a:xfrm flipH="1">
              <a:off x="1219296" y="1278075"/>
              <a:ext cx="1214076" cy="1286712"/>
            </a:xfrm>
            <a:custGeom>
              <a:avLst/>
              <a:gdLst/>
              <a:ahLst/>
              <a:cxnLst/>
              <a:rect l="l" t="t" r="r" b="b"/>
              <a:pathLst>
                <a:path w="40799" h="40072" extrusionOk="0">
                  <a:moveTo>
                    <a:pt x="40798" y="0"/>
                  </a:moveTo>
                  <a:lnTo>
                    <a:pt x="1" y="20036"/>
                  </a:lnTo>
                  <a:lnTo>
                    <a:pt x="40798" y="40072"/>
                  </a:lnTo>
                  <a:lnTo>
                    <a:pt x="40798"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900" y="643324"/>
              <a:ext cx="609923"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610793" y="322545"/>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658671" y="863"/>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1828968" y="3225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266922" y="321642"/>
              <a:ext cx="609953"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900" y="0"/>
              <a:ext cx="609923"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610793" y="0"/>
              <a:ext cx="608281"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219044"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828968" y="0"/>
              <a:ext cx="609923"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438861"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900" y="322545"/>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610793" y="643324"/>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048778" y="863"/>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658671" y="321642"/>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19044" y="322545"/>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4266922" y="863"/>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900"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610793" y="0"/>
              <a:ext cx="608281"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19044" y="0"/>
              <a:ext cx="609953"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4266958" y="0"/>
              <a:ext cx="609923"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657035"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3048784" y="0"/>
              <a:ext cx="608281"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2438861" y="0"/>
              <a:ext cx="609953"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047936" y="3216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222480" y="9650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834119" y="192138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4"/>
          <p:cNvSpPr txBox="1">
            <a:spLocks noGrp="1"/>
          </p:cNvSpPr>
          <p:nvPr>
            <p:ph type="body" idx="1"/>
          </p:nvPr>
        </p:nvSpPr>
        <p:spPr>
          <a:xfrm>
            <a:off x="2528350" y="1552150"/>
            <a:ext cx="5497800" cy="29856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04" name="Google Shape;204;p4"/>
          <p:cNvSpPr txBox="1"/>
          <p:nvPr/>
        </p:nvSpPr>
        <p:spPr>
          <a:xfrm>
            <a:off x="1295501" y="1558650"/>
            <a:ext cx="735900" cy="105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FFFF"/>
                </a:solidFill>
                <a:latin typeface="Montserrat"/>
                <a:ea typeface="Montserrat"/>
                <a:cs typeface="Montserrat"/>
                <a:sym typeface="Montserrat"/>
              </a:rPr>
              <a:t>“</a:t>
            </a:r>
            <a:endParaRPr sz="6000" b="1">
              <a:solidFill>
                <a:srgbClr val="FFFFFF"/>
              </a:solidFill>
              <a:latin typeface="Montserrat"/>
              <a:ea typeface="Montserrat"/>
              <a:cs typeface="Montserrat"/>
              <a:sym typeface="Montserrat"/>
            </a:endParaRPr>
          </a:p>
        </p:txBody>
      </p:sp>
      <p:sp>
        <p:nvSpPr>
          <p:cNvPr id="205" name="Google Shape;205;p4"/>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lvl1pPr lvl="0">
              <a:buNone/>
              <a:defRPr>
                <a:solidFill>
                  <a:srgbClr val="B7B7B7"/>
                </a:solidFill>
              </a:defRPr>
            </a:lvl1pPr>
            <a:lvl2pPr lvl="1">
              <a:buNone/>
              <a:defRPr>
                <a:solidFill>
                  <a:srgbClr val="B7B7B7"/>
                </a:solidFill>
              </a:defRPr>
            </a:lvl2pPr>
            <a:lvl3pPr lvl="2">
              <a:buNone/>
              <a:defRPr>
                <a:solidFill>
                  <a:srgbClr val="B7B7B7"/>
                </a:solidFill>
              </a:defRPr>
            </a:lvl3pPr>
            <a:lvl4pPr lvl="3">
              <a:buNone/>
              <a:defRPr>
                <a:solidFill>
                  <a:srgbClr val="B7B7B7"/>
                </a:solidFill>
              </a:defRPr>
            </a:lvl4pPr>
            <a:lvl5pPr lvl="4">
              <a:buNone/>
              <a:defRPr>
                <a:solidFill>
                  <a:srgbClr val="B7B7B7"/>
                </a:solidFill>
              </a:defRPr>
            </a:lvl5pPr>
            <a:lvl6pPr lvl="5">
              <a:buNone/>
              <a:defRPr>
                <a:solidFill>
                  <a:srgbClr val="B7B7B7"/>
                </a:solidFill>
              </a:defRPr>
            </a:lvl6pPr>
            <a:lvl7pPr lvl="6">
              <a:buNone/>
              <a:defRPr>
                <a:solidFill>
                  <a:srgbClr val="B7B7B7"/>
                </a:solidFill>
              </a:defRPr>
            </a:lvl7pPr>
            <a:lvl8pPr lvl="7">
              <a:buNone/>
              <a:defRPr>
                <a:solidFill>
                  <a:srgbClr val="B7B7B7"/>
                </a:solidFill>
              </a:defRPr>
            </a:lvl8pPr>
            <a:lvl9pPr lvl="8">
              <a:buNone/>
              <a:defRPr>
                <a:solidFill>
                  <a:srgbClr val="B7B7B7"/>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6"/>
        <p:cNvGrpSpPr/>
        <p:nvPr/>
      </p:nvGrpSpPr>
      <p:grpSpPr>
        <a:xfrm>
          <a:off x="0" y="0"/>
          <a:ext cx="0" cy="0"/>
          <a:chOff x="0" y="0"/>
          <a:chExt cx="0" cy="0"/>
        </a:xfrm>
      </p:grpSpPr>
      <p:grpSp>
        <p:nvGrpSpPr>
          <p:cNvPr id="207" name="Google Shape;207;p5"/>
          <p:cNvGrpSpPr/>
          <p:nvPr/>
        </p:nvGrpSpPr>
        <p:grpSpPr>
          <a:xfrm>
            <a:off x="6714243" y="3860093"/>
            <a:ext cx="2429755" cy="1286712"/>
            <a:chOff x="6714243" y="3860093"/>
            <a:chExt cx="2429755" cy="1286712"/>
          </a:xfrm>
        </p:grpSpPr>
        <p:sp>
          <p:nvSpPr>
            <p:cNvPr id="208" name="Google Shape;208;p5"/>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92" y="-11"/>
            <a:ext cx="3037586" cy="2252645"/>
            <a:chOff x="892" y="-11"/>
            <a:chExt cx="3037586" cy="2252645"/>
          </a:xfrm>
        </p:grpSpPr>
        <p:sp>
          <p:nvSpPr>
            <p:cNvPr id="221" name="Google Shape;221;p5"/>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5"/>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45" name="Google Shape;245;p5"/>
          <p:cNvSpPr txBox="1">
            <a:spLocks noGrp="1"/>
          </p:cNvSpPr>
          <p:nvPr>
            <p:ph type="body" idx="1"/>
          </p:nvPr>
        </p:nvSpPr>
        <p:spPr>
          <a:xfrm>
            <a:off x="1320025" y="1613274"/>
            <a:ext cx="6455700" cy="290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46" name="Google Shape;24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47"/>
        <p:cNvGrpSpPr/>
        <p:nvPr/>
      </p:nvGrpSpPr>
      <p:grpSpPr>
        <a:xfrm>
          <a:off x="0" y="0"/>
          <a:ext cx="0" cy="0"/>
          <a:chOff x="0" y="0"/>
          <a:chExt cx="0" cy="0"/>
        </a:xfrm>
      </p:grpSpPr>
      <p:grpSp>
        <p:nvGrpSpPr>
          <p:cNvPr id="248" name="Google Shape;248;p6"/>
          <p:cNvGrpSpPr/>
          <p:nvPr/>
        </p:nvGrpSpPr>
        <p:grpSpPr>
          <a:xfrm>
            <a:off x="4894945" y="-11"/>
            <a:ext cx="4251603" cy="5146816"/>
            <a:chOff x="4894945" y="-11"/>
            <a:chExt cx="4251603" cy="5146816"/>
          </a:xfrm>
        </p:grpSpPr>
        <p:sp>
          <p:nvSpPr>
            <p:cNvPr id="249" name="Google Shape;249;p6"/>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502772" y="643313"/>
              <a:ext cx="3643776" cy="3860168"/>
            </a:xfrm>
            <a:custGeom>
              <a:avLst/>
              <a:gdLst/>
              <a:ahLst/>
              <a:cxnLst/>
              <a:rect l="l" t="t" r="r" b="b"/>
              <a:pathLst>
                <a:path w="122449" h="120217" extrusionOk="0">
                  <a:moveTo>
                    <a:pt x="1" y="1"/>
                  </a:moveTo>
                  <a:lnTo>
                    <a:pt x="1" y="120216"/>
                  </a:lnTo>
                  <a:lnTo>
                    <a:pt x="122449" y="60109"/>
                  </a:lnTo>
                  <a:lnTo>
                    <a:pt x="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6"/>
          <p:cNvGrpSpPr/>
          <p:nvPr/>
        </p:nvGrpSpPr>
        <p:grpSpPr>
          <a:xfrm>
            <a:off x="-6" y="-11"/>
            <a:ext cx="2429759" cy="1609289"/>
            <a:chOff x="608719" y="-11"/>
            <a:chExt cx="2429759" cy="1609289"/>
          </a:xfrm>
        </p:grpSpPr>
        <p:sp>
          <p:nvSpPr>
            <p:cNvPr id="287" name="Google Shape;287;p6"/>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6"/>
          <p:cNvSpPr txBox="1">
            <a:spLocks noGrp="1"/>
          </p:cNvSpPr>
          <p:nvPr>
            <p:ph type="title"/>
          </p:nvPr>
        </p:nvSpPr>
        <p:spPr>
          <a:xfrm>
            <a:off x="742725" y="1652750"/>
            <a:ext cx="3892200" cy="513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00" name="Google Shape;300;p6"/>
          <p:cNvSpPr txBox="1">
            <a:spLocks noGrp="1"/>
          </p:cNvSpPr>
          <p:nvPr>
            <p:ph type="body" idx="1"/>
          </p:nvPr>
        </p:nvSpPr>
        <p:spPr>
          <a:xfrm>
            <a:off x="742725" y="2227229"/>
            <a:ext cx="3892200" cy="22329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1" name="Google Shape;301;p6"/>
          <p:cNvSpPr txBox="1">
            <a:spLocks noGrp="1"/>
          </p:cNvSpPr>
          <p:nvPr>
            <p:ph type="sldNum" idx="12"/>
          </p:nvPr>
        </p:nvSpPr>
        <p:spPr>
          <a:xfrm>
            <a:off x="8556784" y="4749851"/>
            <a:ext cx="548700" cy="393600"/>
          </a:xfrm>
          <a:prstGeom prst="rect">
            <a:avLst/>
          </a:prstGeom>
          <a:no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6"/>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3"/>
        <p:cNvGrpSpPr/>
        <p:nvPr/>
      </p:nvGrpSpPr>
      <p:grpSpPr>
        <a:xfrm>
          <a:off x="0" y="0"/>
          <a:ext cx="0" cy="0"/>
          <a:chOff x="0" y="0"/>
          <a:chExt cx="0" cy="0"/>
        </a:xfrm>
      </p:grpSpPr>
      <p:grpSp>
        <p:nvGrpSpPr>
          <p:cNvPr id="304" name="Google Shape;304;p7"/>
          <p:cNvGrpSpPr/>
          <p:nvPr/>
        </p:nvGrpSpPr>
        <p:grpSpPr>
          <a:xfrm>
            <a:off x="892" y="-11"/>
            <a:ext cx="3037586" cy="2252645"/>
            <a:chOff x="892" y="-11"/>
            <a:chExt cx="3037586" cy="2252645"/>
          </a:xfrm>
        </p:grpSpPr>
        <p:sp>
          <p:nvSpPr>
            <p:cNvPr id="305" name="Google Shape;305;p7"/>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7"/>
          <p:cNvGrpSpPr/>
          <p:nvPr/>
        </p:nvGrpSpPr>
        <p:grpSpPr>
          <a:xfrm>
            <a:off x="6714243" y="3860093"/>
            <a:ext cx="2429755" cy="1286712"/>
            <a:chOff x="6714243" y="3860093"/>
            <a:chExt cx="2429755" cy="1286712"/>
          </a:xfrm>
        </p:grpSpPr>
        <p:sp>
          <p:nvSpPr>
            <p:cNvPr id="329" name="Google Shape;329;p7"/>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7"/>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42" name="Google Shape;342;p7"/>
          <p:cNvSpPr txBox="1">
            <a:spLocks noGrp="1"/>
          </p:cNvSpPr>
          <p:nvPr>
            <p:ph type="body" idx="1"/>
          </p:nvPr>
        </p:nvSpPr>
        <p:spPr>
          <a:xfrm>
            <a:off x="1320025" y="1582625"/>
            <a:ext cx="3133500" cy="2955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3" name="Google Shape;343;p7"/>
          <p:cNvSpPr txBox="1">
            <a:spLocks noGrp="1"/>
          </p:cNvSpPr>
          <p:nvPr>
            <p:ph type="body" idx="2"/>
          </p:nvPr>
        </p:nvSpPr>
        <p:spPr>
          <a:xfrm>
            <a:off x="4642177" y="1582625"/>
            <a:ext cx="3133500" cy="2955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4" name="Google Shape;34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45"/>
        <p:cNvGrpSpPr/>
        <p:nvPr/>
      </p:nvGrpSpPr>
      <p:grpSpPr>
        <a:xfrm>
          <a:off x="0" y="0"/>
          <a:ext cx="0" cy="0"/>
          <a:chOff x="0" y="0"/>
          <a:chExt cx="0" cy="0"/>
        </a:xfrm>
      </p:grpSpPr>
      <p:grpSp>
        <p:nvGrpSpPr>
          <p:cNvPr id="346" name="Google Shape;346;p8"/>
          <p:cNvGrpSpPr/>
          <p:nvPr/>
        </p:nvGrpSpPr>
        <p:grpSpPr>
          <a:xfrm>
            <a:off x="6714243" y="3860093"/>
            <a:ext cx="2429755" cy="1286712"/>
            <a:chOff x="6714243" y="3860093"/>
            <a:chExt cx="2429755" cy="1286712"/>
          </a:xfrm>
        </p:grpSpPr>
        <p:sp>
          <p:nvSpPr>
            <p:cNvPr id="347" name="Google Shape;347;p8"/>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8"/>
          <p:cNvGrpSpPr/>
          <p:nvPr/>
        </p:nvGrpSpPr>
        <p:grpSpPr>
          <a:xfrm>
            <a:off x="892" y="-11"/>
            <a:ext cx="3037586" cy="2252645"/>
            <a:chOff x="892" y="-11"/>
            <a:chExt cx="3037586" cy="2252645"/>
          </a:xfrm>
        </p:grpSpPr>
        <p:sp>
          <p:nvSpPr>
            <p:cNvPr id="360" name="Google Shape;360;p8"/>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8"/>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84" name="Google Shape;384;p8"/>
          <p:cNvSpPr txBox="1">
            <a:spLocks noGrp="1"/>
          </p:cNvSpPr>
          <p:nvPr>
            <p:ph type="body" idx="1"/>
          </p:nvPr>
        </p:nvSpPr>
        <p:spPr>
          <a:xfrm>
            <a:off x="1320025" y="1849075"/>
            <a:ext cx="2080800" cy="2656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5" name="Google Shape;385;p8"/>
          <p:cNvSpPr txBox="1">
            <a:spLocks noGrp="1"/>
          </p:cNvSpPr>
          <p:nvPr>
            <p:ph type="body" idx="2"/>
          </p:nvPr>
        </p:nvSpPr>
        <p:spPr>
          <a:xfrm>
            <a:off x="3507463" y="1849075"/>
            <a:ext cx="2080800" cy="2656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6" name="Google Shape;386;p8"/>
          <p:cNvSpPr txBox="1">
            <a:spLocks noGrp="1"/>
          </p:cNvSpPr>
          <p:nvPr>
            <p:ph type="body" idx="3"/>
          </p:nvPr>
        </p:nvSpPr>
        <p:spPr>
          <a:xfrm>
            <a:off x="5694901" y="1849075"/>
            <a:ext cx="2080800" cy="2656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7" name="Google Shape;387;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8"/>
        <p:cNvGrpSpPr/>
        <p:nvPr/>
      </p:nvGrpSpPr>
      <p:grpSpPr>
        <a:xfrm>
          <a:off x="0" y="0"/>
          <a:ext cx="0" cy="0"/>
          <a:chOff x="0" y="0"/>
          <a:chExt cx="0" cy="0"/>
        </a:xfrm>
      </p:grpSpPr>
      <p:grpSp>
        <p:nvGrpSpPr>
          <p:cNvPr id="389" name="Google Shape;389;p9"/>
          <p:cNvGrpSpPr/>
          <p:nvPr/>
        </p:nvGrpSpPr>
        <p:grpSpPr>
          <a:xfrm rot="10800000" flipH="1">
            <a:off x="900" y="3856775"/>
            <a:ext cx="9143992" cy="1286721"/>
            <a:chOff x="900" y="0"/>
            <a:chExt cx="9143992" cy="1286721"/>
          </a:xfrm>
        </p:grpSpPr>
        <p:sp>
          <p:nvSpPr>
            <p:cNvPr id="390" name="Google Shape;390;p9"/>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
        <p:nvSpPr>
          <p:cNvPr id="439" name="Google Shape;439;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0"/>
        <p:cNvGrpSpPr/>
        <p:nvPr/>
      </p:nvGrpSpPr>
      <p:grpSpPr>
        <a:xfrm>
          <a:off x="0" y="0"/>
          <a:ext cx="0" cy="0"/>
          <a:chOff x="0" y="0"/>
          <a:chExt cx="0" cy="0"/>
        </a:xfrm>
      </p:grpSpPr>
      <p:grpSp>
        <p:nvGrpSpPr>
          <p:cNvPr id="441" name="Google Shape;441;p10"/>
          <p:cNvGrpSpPr/>
          <p:nvPr/>
        </p:nvGrpSpPr>
        <p:grpSpPr>
          <a:xfrm>
            <a:off x="4283712" y="3856784"/>
            <a:ext cx="4860278" cy="1286730"/>
            <a:chOff x="4283712" y="3856784"/>
            <a:chExt cx="4860278" cy="1286730"/>
          </a:xfrm>
        </p:grpSpPr>
        <p:sp>
          <p:nvSpPr>
            <p:cNvPr id="442" name="Google Shape;442;p10"/>
            <p:cNvSpPr/>
            <p:nvPr/>
          </p:nvSpPr>
          <p:spPr>
            <a:xfrm rot="10800000">
              <a:off x="8536133" y="3856784"/>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rot="10800000">
              <a:off x="7929943" y="4177563"/>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rot="10800000">
              <a:off x="4892393" y="4499245"/>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rot="10800000">
              <a:off x="8536133" y="4500140"/>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rot="10800000">
              <a:off x="7929943" y="4820919"/>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rot="10800000">
              <a:off x="7322087"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rot="10800000">
              <a:off x="6714260" y="4820919"/>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rot="10800000">
              <a:off x="6106404"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rot="10800000">
              <a:off x="8536133" y="4177563"/>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rot="10800000">
              <a:off x="7929943" y="3856784"/>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rot="10800000">
              <a:off x="5498583" y="4499245"/>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rot="10800000">
              <a:off x="4892393" y="4178466"/>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p:nvPr/>
          </p:nvSpPr>
          <p:spPr>
            <a:xfrm rot="10800000">
              <a:off x="7321266"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
            <p:cNvSpPr/>
            <p:nvPr/>
          </p:nvSpPr>
          <p:spPr>
            <a:xfrm rot="10800000">
              <a:off x="8536133" y="4820919"/>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0"/>
            <p:cNvSpPr/>
            <p:nvPr/>
          </p:nvSpPr>
          <p:spPr>
            <a:xfrm rot="10800000">
              <a:off x="7929943" y="4500140"/>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
            <p:cNvSpPr/>
            <p:nvPr/>
          </p:nvSpPr>
          <p:spPr>
            <a:xfrm rot="10800000">
              <a:off x="7322087" y="4820919"/>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
            <p:cNvSpPr/>
            <p:nvPr/>
          </p:nvSpPr>
          <p:spPr>
            <a:xfrm rot="10800000">
              <a:off x="4284531" y="4820919"/>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0"/>
            <p:cNvSpPr/>
            <p:nvPr/>
          </p:nvSpPr>
          <p:spPr>
            <a:xfrm rot="10800000">
              <a:off x="4892387" y="4820919"/>
              <a:ext cx="607856" cy="322577"/>
            </a:xfrm>
            <a:custGeom>
              <a:avLst/>
              <a:gdLst/>
              <a:ahLst/>
              <a:cxnLst/>
              <a:rect l="l" t="t" r="r" b="b"/>
              <a:pathLst>
                <a:path w="20427" h="10046" extrusionOk="0">
                  <a:moveTo>
                    <a:pt x="0" y="0"/>
                  </a:moveTo>
                  <a:lnTo>
                    <a:pt x="20427" y="10046"/>
                  </a:lnTo>
                  <a:lnTo>
                    <a:pt x="20427"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0"/>
            <p:cNvSpPr/>
            <p:nvPr/>
          </p:nvSpPr>
          <p:spPr>
            <a:xfrm rot="10800000">
              <a:off x="5500214" y="4820919"/>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
            <p:cNvSpPr/>
            <p:nvPr/>
          </p:nvSpPr>
          <p:spPr>
            <a:xfrm rot="10800000">
              <a:off x="6106404" y="4820919"/>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
            <p:cNvSpPr/>
            <p:nvPr/>
          </p:nvSpPr>
          <p:spPr>
            <a:xfrm rot="10800000" flipH="1">
              <a:off x="6713429"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
            <p:cNvSpPr/>
            <p:nvPr/>
          </p:nvSpPr>
          <p:spPr>
            <a:xfrm rot="10800000">
              <a:off x="4283712" y="450012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10"/>
          <p:cNvSpPr txBox="1">
            <a:spLocks noGrp="1"/>
          </p:cNvSpPr>
          <p:nvPr>
            <p:ph type="body" idx="1"/>
          </p:nvPr>
        </p:nvSpPr>
        <p:spPr>
          <a:xfrm>
            <a:off x="457200" y="4101500"/>
            <a:ext cx="35397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600"/>
              <a:buNone/>
              <a:defRPr sz="1600"/>
            </a:lvl1pPr>
          </a:lstStyle>
          <a:p>
            <a:endParaRPr/>
          </a:p>
        </p:txBody>
      </p:sp>
      <p:sp>
        <p:nvSpPr>
          <p:cNvPr id="465" name="Google Shape;465;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66" name="Google Shape;466;p10"/>
          <p:cNvGrpSpPr/>
          <p:nvPr/>
        </p:nvGrpSpPr>
        <p:grpSpPr>
          <a:xfrm>
            <a:off x="892" y="-11"/>
            <a:ext cx="5467280" cy="1287607"/>
            <a:chOff x="892" y="-11"/>
            <a:chExt cx="5467280" cy="1287607"/>
          </a:xfrm>
        </p:grpSpPr>
        <p:sp>
          <p:nvSpPr>
            <p:cNvPr id="467" name="Google Shape;467;p10"/>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0"/>
            <p:cNvSpPr/>
            <p:nvPr/>
          </p:nvSpPr>
          <p:spPr>
            <a:xfrm>
              <a:off x="3646269" y="852"/>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4252459" y="321631"/>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4860316" y="852"/>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3038442" y="852"/>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3646269" y="321631"/>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4252459" y="852"/>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4252459" y="644208"/>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1822755"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4252495" y="-11"/>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3644639"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3038449" y="-11"/>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430592" y="-11"/>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3037603" y="3216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flipH="1">
              <a:off x="2430592"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0025" y="866525"/>
            <a:ext cx="6455700" cy="668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222222"/>
              </a:buClr>
              <a:buSzPts val="2400"/>
              <a:buFont typeface="Montserrat"/>
              <a:buNone/>
              <a:defRPr sz="2400" b="1">
                <a:solidFill>
                  <a:srgbClr val="222222"/>
                </a:solidFill>
                <a:latin typeface="Montserrat"/>
                <a:ea typeface="Montserrat"/>
                <a:cs typeface="Montserrat"/>
                <a:sym typeface="Montserrat"/>
              </a:defRPr>
            </a:lvl1pPr>
            <a:lvl2pPr lvl="1">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2pPr>
            <a:lvl3pPr lvl="2">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3pPr>
            <a:lvl4pPr lvl="3">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4pPr>
            <a:lvl5pPr lvl="4">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5pPr>
            <a:lvl6pPr lvl="5">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6pPr>
            <a:lvl7pPr lvl="6">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7pPr>
            <a:lvl8pPr lvl="7">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8pPr>
            <a:lvl9pPr lvl="8">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320025" y="1613274"/>
            <a:ext cx="6455700" cy="2902500"/>
          </a:xfrm>
          <a:prstGeom prst="rect">
            <a:avLst/>
          </a:prstGeom>
          <a:noFill/>
          <a:ln>
            <a:noFill/>
          </a:ln>
        </p:spPr>
        <p:txBody>
          <a:bodyPr spcFirstLastPara="1" wrap="square" lIns="91425" tIns="91425" rIns="91425" bIns="91425" anchor="t" anchorCtr="0">
            <a:noAutofit/>
          </a:bodyPr>
          <a:lstStyle>
            <a:lvl1pPr marL="457200" lvl="0" indent="-368300">
              <a:spcBef>
                <a:spcPts val="60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1pPr>
            <a:lvl2pPr marL="914400" lvl="1"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2pPr>
            <a:lvl3pPr marL="1371600" lvl="2"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3pPr>
            <a:lvl4pPr marL="1828800" lvl="3"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4pPr>
            <a:lvl5pPr marL="2286000" lvl="4"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5pPr>
            <a:lvl6pPr marL="2743200" lvl="5"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6pPr>
            <a:lvl7pPr marL="3200400" lvl="6"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7pPr>
            <a:lvl8pPr marL="3657600" lvl="7"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8pPr>
            <a:lvl9pPr marL="4114800" lvl="8"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srg.com/about#carousel-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fontsquirrel.com/fonts/montserrat"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713"/>
        <p:cNvGrpSpPr/>
        <p:nvPr/>
      </p:nvGrpSpPr>
      <p:grpSpPr>
        <a:xfrm>
          <a:off x="0" y="0"/>
          <a:ext cx="0" cy="0"/>
          <a:chOff x="0" y="0"/>
          <a:chExt cx="0" cy="0"/>
        </a:xfrm>
      </p:grpSpPr>
      <p:sp>
        <p:nvSpPr>
          <p:cNvPr id="715" name="Google Shape;715;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1</a:t>
            </a:fld>
            <a:endParaRPr>
              <a:solidFill>
                <a:schemeClr val="lt1"/>
              </a:solidFill>
            </a:endParaRPr>
          </a:p>
        </p:txBody>
      </p:sp>
      <p:sp>
        <p:nvSpPr>
          <p:cNvPr id="714" name="Google Shape;714;p24"/>
          <p:cNvSpPr txBox="1">
            <a:spLocks noGrp="1"/>
          </p:cNvSpPr>
          <p:nvPr>
            <p:ph type="title" idx="4294967295"/>
          </p:nvPr>
        </p:nvSpPr>
        <p:spPr>
          <a:xfrm>
            <a:off x="113519" y="2373294"/>
            <a:ext cx="4754563" cy="13811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b="0" dirty="0">
                <a:solidFill>
                  <a:schemeClr val="accent6">
                    <a:lumMod val="50000"/>
                  </a:schemeClr>
                </a:solidFill>
              </a:rPr>
              <a:t>Group 16 </a:t>
            </a:r>
            <a:endParaRPr sz="1800" b="0" dirty="0">
              <a:solidFill>
                <a:schemeClr val="accent6">
                  <a:lumMod val="50000"/>
                </a:schemeClr>
              </a:solidFill>
            </a:endParaRPr>
          </a:p>
          <a:p>
            <a:pPr marL="0" lvl="0" indent="0" algn="l" rtl="0">
              <a:spcBef>
                <a:spcPts val="0"/>
              </a:spcBef>
              <a:spcAft>
                <a:spcPts val="0"/>
              </a:spcAft>
              <a:buNone/>
            </a:pPr>
            <a:r>
              <a:rPr lang="en" sz="1800" dirty="0">
                <a:solidFill>
                  <a:schemeClr val="accent6">
                    <a:lumMod val="50000"/>
                  </a:schemeClr>
                </a:solidFill>
              </a:rPr>
              <a:t>Predictive analytics Using SAS</a:t>
            </a:r>
            <a:endParaRPr sz="1800" dirty="0">
              <a:solidFill>
                <a:schemeClr val="accent6">
                  <a:lumMod val="50000"/>
                </a:schemeClr>
              </a:solidFill>
            </a:endParaRPr>
          </a:p>
        </p:txBody>
      </p:sp>
      <p:sp>
        <p:nvSpPr>
          <p:cNvPr id="4" name="Google Shape;627;p14"/>
          <p:cNvSpPr txBox="1">
            <a:spLocks/>
          </p:cNvSpPr>
          <p:nvPr/>
        </p:nvSpPr>
        <p:spPr>
          <a:xfrm>
            <a:off x="-182483" y="286422"/>
            <a:ext cx="5119527" cy="115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700" dirty="0">
                <a:solidFill>
                  <a:schemeClr val="accent6">
                    <a:lumMod val="50000"/>
                  </a:schemeClr>
                </a:solidFill>
                <a:latin typeface="Aldhabi" panose="01000000000000000000" pitchFamily="2" charset="-78"/>
                <a:cs typeface="Aldhabi" panose="01000000000000000000" pitchFamily="2" charset="-78"/>
              </a:rPr>
              <a:t>Srg</a:t>
            </a:r>
          </a:p>
        </p:txBody>
      </p:sp>
      <p:sp>
        <p:nvSpPr>
          <p:cNvPr id="2" name="TextBox 1"/>
          <p:cNvSpPr txBox="1"/>
          <p:nvPr/>
        </p:nvSpPr>
        <p:spPr>
          <a:xfrm>
            <a:off x="113519" y="3754419"/>
            <a:ext cx="2579552" cy="1384995"/>
          </a:xfrm>
          <a:prstGeom prst="rect">
            <a:avLst/>
          </a:prstGeom>
          <a:noFill/>
        </p:spPr>
        <p:txBody>
          <a:bodyPr wrap="none" rtlCol="0">
            <a:spAutoFit/>
          </a:bodyPr>
          <a:lstStyle/>
          <a:p>
            <a:r>
              <a:rPr lang="en-US" dirty="0">
                <a:solidFill>
                  <a:schemeClr val="accent6">
                    <a:lumMod val="50000"/>
                  </a:schemeClr>
                </a:solidFill>
                <a:latin typeface="Montserrat" panose="020B0604020202020204" charset="0"/>
              </a:rPr>
              <a:t>Savrin Darash</a:t>
            </a:r>
          </a:p>
          <a:p>
            <a:r>
              <a:rPr lang="en-US" dirty="0">
                <a:solidFill>
                  <a:schemeClr val="accent6">
                    <a:lumMod val="50000"/>
                  </a:schemeClr>
                </a:solidFill>
                <a:latin typeface="Montserrat" panose="020B0604020202020204" charset="0"/>
              </a:rPr>
              <a:t>Karan Bhujbal</a:t>
            </a:r>
          </a:p>
          <a:p>
            <a:r>
              <a:rPr lang="en-US" dirty="0">
                <a:solidFill>
                  <a:schemeClr val="accent6">
                    <a:lumMod val="50000"/>
                  </a:schemeClr>
                </a:solidFill>
                <a:latin typeface="Montserrat" panose="020B0604020202020204" charset="0"/>
              </a:rPr>
              <a:t>Jinx Mei</a:t>
            </a:r>
          </a:p>
          <a:p>
            <a:r>
              <a:rPr lang="en-US" dirty="0">
                <a:solidFill>
                  <a:schemeClr val="accent6">
                    <a:lumMod val="50000"/>
                  </a:schemeClr>
                </a:solidFill>
                <a:latin typeface="Montserrat" panose="020B0604020202020204" charset="0"/>
              </a:rPr>
              <a:t>Rohanjit Singh Virdi</a:t>
            </a:r>
          </a:p>
          <a:p>
            <a:r>
              <a:rPr lang="en-US" dirty="0">
                <a:solidFill>
                  <a:schemeClr val="accent6">
                    <a:lumMod val="50000"/>
                  </a:schemeClr>
                </a:solidFill>
                <a:latin typeface="Montserrat" panose="020B0604020202020204" charset="0"/>
              </a:rPr>
              <a:t>Prarthna Vasudevamurthy</a:t>
            </a:r>
          </a:p>
          <a:p>
            <a:endParaRPr lang="en-US" dirty="0">
              <a:solidFill>
                <a:schemeClr val="accent6">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19"/>
          <p:cNvSpPr txBox="1">
            <a:spLocks noGrp="1"/>
          </p:cNvSpPr>
          <p:nvPr>
            <p:ph type="title"/>
          </p:nvPr>
        </p:nvSpPr>
        <p:spPr>
          <a:xfrm>
            <a:off x="1320025" y="64831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EDA and Visualization </a:t>
            </a:r>
            <a:endParaRPr dirty="0"/>
          </a:p>
        </p:txBody>
      </p:sp>
      <p:sp>
        <p:nvSpPr>
          <p:cNvPr id="662" name="Google Shape;662;p19"/>
          <p:cNvSpPr txBox="1">
            <a:spLocks noGrp="1"/>
          </p:cNvSpPr>
          <p:nvPr>
            <p:ph type="body" idx="1"/>
          </p:nvPr>
        </p:nvSpPr>
        <p:spPr>
          <a:xfrm>
            <a:off x="1320025" y="1582101"/>
            <a:ext cx="6455700" cy="29025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 dirty="0"/>
              <a:t>Here you have a list of items</a:t>
            </a:r>
            <a:endParaRPr dirty="0"/>
          </a:p>
          <a:p>
            <a:pPr marL="457200" lvl="0" indent="-368300" algn="l" rtl="0">
              <a:spcBef>
                <a:spcPts val="0"/>
              </a:spcBef>
              <a:spcAft>
                <a:spcPts val="0"/>
              </a:spcAft>
              <a:buSzPts val="2200"/>
              <a:buChar char="◂"/>
            </a:pPr>
            <a:r>
              <a:rPr lang="en" dirty="0"/>
              <a:t>And some text</a:t>
            </a:r>
            <a:endParaRPr dirty="0"/>
          </a:p>
          <a:p>
            <a:pPr marL="457200" lvl="0" indent="-368300" algn="l" rtl="0">
              <a:spcBef>
                <a:spcPts val="0"/>
              </a:spcBef>
              <a:spcAft>
                <a:spcPts val="0"/>
              </a:spcAft>
              <a:buSzPts val="2200"/>
              <a:buChar char="◂"/>
            </a:pPr>
            <a:r>
              <a:rPr lang="en" dirty="0"/>
              <a:t>But remember not to overload your slides with content</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Your audience will listen to you or read the content, but won’t do both. </a:t>
            </a:r>
            <a:endParaRPr dirty="0"/>
          </a:p>
        </p:txBody>
      </p:sp>
      <p:sp>
        <p:nvSpPr>
          <p:cNvPr id="663" name="Google Shape;66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11</a:t>
            </a:fld>
            <a:endParaRPr>
              <a:solidFill>
                <a:srgbClr val="FFFFFF"/>
              </a:solidFill>
            </a:endParaRPr>
          </a:p>
        </p:txBody>
      </p:sp>
      <p:sp>
        <p:nvSpPr>
          <p:cNvPr id="2" name="TextBox 1">
            <a:extLst>
              <a:ext uri="{FF2B5EF4-FFF2-40B4-BE49-F238E27FC236}">
                <a16:creationId xmlns:a16="http://schemas.microsoft.com/office/drawing/2014/main" id="{CD0F83C0-5D1F-734F-9F06-D7186C2EFFF8}"/>
              </a:ext>
            </a:extLst>
          </p:cNvPr>
          <p:cNvSpPr txBox="1"/>
          <p:nvPr/>
        </p:nvSpPr>
        <p:spPr>
          <a:xfrm>
            <a:off x="294290" y="283779"/>
            <a:ext cx="3710152" cy="461665"/>
          </a:xfrm>
          <a:prstGeom prst="rect">
            <a:avLst/>
          </a:prstGeom>
          <a:noFill/>
        </p:spPr>
        <p:txBody>
          <a:bodyPr wrap="square" rtlCol="0">
            <a:spAutoFit/>
          </a:bodyPr>
          <a:lstStyle/>
          <a:p>
            <a:r>
              <a:rPr lang="en" sz="2400" b="1" dirty="0"/>
              <a:t>General Demographics</a:t>
            </a:r>
            <a:endParaRPr lang="en-US" sz="2400" b="1" dirty="0">
              <a:latin typeface="+mn-lt"/>
            </a:endParaRPr>
          </a:p>
        </p:txBody>
      </p:sp>
      <p:sp>
        <p:nvSpPr>
          <p:cNvPr id="3" name="Rectangle 2">
            <a:extLst>
              <a:ext uri="{FF2B5EF4-FFF2-40B4-BE49-F238E27FC236}">
                <a16:creationId xmlns:a16="http://schemas.microsoft.com/office/drawing/2014/main" id="{ADF9903F-CC65-C445-8FE1-BC6F35E143A3}"/>
              </a:ext>
            </a:extLst>
          </p:cNvPr>
          <p:cNvSpPr/>
          <p:nvPr/>
        </p:nvSpPr>
        <p:spPr>
          <a:xfrm>
            <a:off x="409903" y="745444"/>
            <a:ext cx="3710152" cy="30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Gender</a:t>
            </a:r>
          </a:p>
        </p:txBody>
      </p:sp>
      <p:sp>
        <p:nvSpPr>
          <p:cNvPr id="7" name="TextBox 6">
            <a:extLst>
              <a:ext uri="{FF2B5EF4-FFF2-40B4-BE49-F238E27FC236}">
                <a16:creationId xmlns:a16="http://schemas.microsoft.com/office/drawing/2014/main" id="{2F118C35-23AD-C64C-AC61-6C2DAC4EA787}"/>
              </a:ext>
            </a:extLst>
          </p:cNvPr>
          <p:cNvSpPr txBox="1"/>
          <p:nvPr/>
        </p:nvSpPr>
        <p:spPr>
          <a:xfrm>
            <a:off x="409903" y="1156138"/>
            <a:ext cx="609600" cy="400110"/>
          </a:xfrm>
          <a:prstGeom prst="rect">
            <a:avLst/>
          </a:prstGeom>
          <a:noFill/>
        </p:spPr>
        <p:txBody>
          <a:bodyPr wrap="square" rtlCol="0">
            <a:spAutoFit/>
          </a:bodyPr>
          <a:lstStyle/>
          <a:p>
            <a:r>
              <a:rPr lang="en-US" sz="1000" dirty="0">
                <a:solidFill>
                  <a:srgbClr val="A683FE"/>
                </a:solidFill>
              </a:rPr>
              <a:t>Male</a:t>
            </a:r>
          </a:p>
          <a:p>
            <a:r>
              <a:rPr lang="en-US" sz="1000" dirty="0">
                <a:solidFill>
                  <a:srgbClr val="FE9C94"/>
                </a:solidFill>
              </a:rPr>
              <a:t>Female</a:t>
            </a:r>
          </a:p>
        </p:txBody>
      </p:sp>
      <p:sp>
        <p:nvSpPr>
          <p:cNvPr id="8" name="TextBox 7">
            <a:extLst>
              <a:ext uri="{FF2B5EF4-FFF2-40B4-BE49-F238E27FC236}">
                <a16:creationId xmlns:a16="http://schemas.microsoft.com/office/drawing/2014/main" id="{65A3E509-CC05-0440-BE63-B9D1A4EFB0D0}"/>
              </a:ext>
            </a:extLst>
          </p:cNvPr>
          <p:cNvSpPr txBox="1"/>
          <p:nvPr/>
        </p:nvSpPr>
        <p:spPr>
          <a:xfrm>
            <a:off x="1960179" y="1156138"/>
            <a:ext cx="609600" cy="400110"/>
          </a:xfrm>
          <a:prstGeom prst="rect">
            <a:avLst/>
          </a:prstGeom>
          <a:noFill/>
        </p:spPr>
        <p:txBody>
          <a:bodyPr wrap="square" rtlCol="0">
            <a:spAutoFit/>
          </a:bodyPr>
          <a:lstStyle/>
          <a:p>
            <a:r>
              <a:rPr lang="en-US" sz="1000" dirty="0">
                <a:solidFill>
                  <a:srgbClr val="A683FE"/>
                </a:solidFill>
              </a:rPr>
              <a:t>49.6%</a:t>
            </a:r>
          </a:p>
          <a:p>
            <a:r>
              <a:rPr lang="en-US" sz="1000" dirty="0">
                <a:solidFill>
                  <a:srgbClr val="FE9C94"/>
                </a:solidFill>
              </a:rPr>
              <a:t>50.4%</a:t>
            </a:r>
          </a:p>
        </p:txBody>
      </p:sp>
      <p:sp>
        <p:nvSpPr>
          <p:cNvPr id="13" name="Rectangle 12">
            <a:extLst>
              <a:ext uri="{FF2B5EF4-FFF2-40B4-BE49-F238E27FC236}">
                <a16:creationId xmlns:a16="http://schemas.microsoft.com/office/drawing/2014/main" id="{85236861-2627-1140-85D4-82EB120FB5A9}"/>
              </a:ext>
            </a:extLst>
          </p:cNvPr>
          <p:cNvSpPr/>
          <p:nvPr/>
        </p:nvSpPr>
        <p:spPr>
          <a:xfrm>
            <a:off x="4719145" y="745443"/>
            <a:ext cx="3746938" cy="30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Age</a:t>
            </a:r>
          </a:p>
        </p:txBody>
      </p:sp>
      <p:sp>
        <p:nvSpPr>
          <p:cNvPr id="16" name="TextBox 15">
            <a:extLst>
              <a:ext uri="{FF2B5EF4-FFF2-40B4-BE49-F238E27FC236}">
                <a16:creationId xmlns:a16="http://schemas.microsoft.com/office/drawing/2014/main" id="{6693C068-B410-E547-9BCF-A73A0C4161F0}"/>
              </a:ext>
            </a:extLst>
          </p:cNvPr>
          <p:cNvSpPr txBox="1"/>
          <p:nvPr/>
        </p:nvSpPr>
        <p:spPr>
          <a:xfrm>
            <a:off x="4792717" y="1156138"/>
            <a:ext cx="998483" cy="1692771"/>
          </a:xfrm>
          <a:prstGeom prst="rect">
            <a:avLst/>
          </a:prstGeom>
          <a:noFill/>
        </p:spPr>
        <p:txBody>
          <a:bodyPr wrap="square" rtlCol="0">
            <a:spAutoFit/>
          </a:bodyPr>
          <a:lstStyle/>
          <a:p>
            <a:r>
              <a:rPr lang="en-US" sz="1000" dirty="0">
                <a:solidFill>
                  <a:srgbClr val="00652F"/>
                </a:solidFill>
              </a:rPr>
              <a:t>18-24</a:t>
            </a:r>
          </a:p>
          <a:p>
            <a:r>
              <a:rPr lang="en-US" sz="1000" dirty="0">
                <a:solidFill>
                  <a:srgbClr val="00A64E"/>
                </a:solidFill>
              </a:rPr>
              <a:t>25-29</a:t>
            </a:r>
          </a:p>
          <a:p>
            <a:r>
              <a:rPr lang="en-US" sz="1000" dirty="0">
                <a:solidFill>
                  <a:srgbClr val="00DD69"/>
                </a:solidFill>
              </a:rPr>
              <a:t>30-34</a:t>
            </a:r>
          </a:p>
          <a:p>
            <a:r>
              <a:rPr lang="en-US" sz="1000" dirty="0">
                <a:solidFill>
                  <a:schemeClr val="accent2">
                    <a:lumMod val="60000"/>
                    <a:lumOff val="40000"/>
                  </a:schemeClr>
                </a:solidFill>
              </a:rPr>
              <a:t>35-39</a:t>
            </a:r>
          </a:p>
          <a:p>
            <a:r>
              <a:rPr lang="en-US" sz="1000" dirty="0">
                <a:solidFill>
                  <a:schemeClr val="accent6"/>
                </a:solidFill>
              </a:rPr>
              <a:t>40-44</a:t>
            </a:r>
          </a:p>
          <a:p>
            <a:r>
              <a:rPr lang="en-US" sz="1000" dirty="0">
                <a:solidFill>
                  <a:schemeClr val="accent2">
                    <a:lumMod val="40000"/>
                    <a:lumOff val="60000"/>
                  </a:schemeClr>
                </a:solidFill>
              </a:rPr>
              <a:t>45-49</a:t>
            </a:r>
          </a:p>
          <a:p>
            <a:r>
              <a:rPr lang="en-US" sz="1000" dirty="0">
                <a:solidFill>
                  <a:schemeClr val="accent2">
                    <a:lumMod val="75000"/>
                  </a:schemeClr>
                </a:solidFill>
              </a:rPr>
              <a:t>50-54</a:t>
            </a:r>
          </a:p>
          <a:p>
            <a:r>
              <a:rPr lang="en-US" sz="1000" dirty="0">
                <a:solidFill>
                  <a:srgbClr val="FE9C94"/>
                </a:solidFill>
              </a:rPr>
              <a:t>55-59</a:t>
            </a:r>
          </a:p>
          <a:p>
            <a:r>
              <a:rPr lang="en-US" sz="1000" dirty="0">
                <a:solidFill>
                  <a:schemeClr val="accent5"/>
                </a:solidFill>
              </a:rPr>
              <a:t>60-65</a:t>
            </a:r>
          </a:p>
          <a:p>
            <a:endParaRPr lang="en-US" dirty="0"/>
          </a:p>
        </p:txBody>
      </p:sp>
      <p:sp>
        <p:nvSpPr>
          <p:cNvPr id="17" name="TextBox 16">
            <a:extLst>
              <a:ext uri="{FF2B5EF4-FFF2-40B4-BE49-F238E27FC236}">
                <a16:creationId xmlns:a16="http://schemas.microsoft.com/office/drawing/2014/main" id="{74AE44B3-BA45-814E-817E-DE2C64547CD4}"/>
              </a:ext>
            </a:extLst>
          </p:cNvPr>
          <p:cNvSpPr txBox="1"/>
          <p:nvPr/>
        </p:nvSpPr>
        <p:spPr>
          <a:xfrm>
            <a:off x="6038193" y="1156138"/>
            <a:ext cx="777765" cy="1477328"/>
          </a:xfrm>
          <a:prstGeom prst="rect">
            <a:avLst/>
          </a:prstGeom>
          <a:noFill/>
        </p:spPr>
        <p:txBody>
          <a:bodyPr wrap="square" rtlCol="0">
            <a:spAutoFit/>
          </a:bodyPr>
          <a:lstStyle/>
          <a:p>
            <a:r>
              <a:rPr lang="en-US" sz="1000" dirty="0">
                <a:solidFill>
                  <a:srgbClr val="00652F"/>
                </a:solidFill>
              </a:rPr>
              <a:t>11.3%</a:t>
            </a:r>
          </a:p>
          <a:p>
            <a:r>
              <a:rPr lang="en-US" sz="1000" dirty="0">
                <a:solidFill>
                  <a:srgbClr val="00A64E"/>
                </a:solidFill>
              </a:rPr>
              <a:t>11.3%</a:t>
            </a:r>
          </a:p>
          <a:p>
            <a:r>
              <a:rPr lang="en-US" sz="1000" dirty="0">
                <a:solidFill>
                  <a:srgbClr val="00DD69"/>
                </a:solidFill>
              </a:rPr>
              <a:t>11.4%</a:t>
            </a:r>
          </a:p>
          <a:p>
            <a:r>
              <a:rPr lang="en-US" sz="1000" dirty="0">
                <a:solidFill>
                  <a:schemeClr val="accent2">
                    <a:lumMod val="60000"/>
                    <a:lumOff val="40000"/>
                  </a:schemeClr>
                </a:solidFill>
              </a:rPr>
              <a:t>10.5%</a:t>
            </a:r>
          </a:p>
          <a:p>
            <a:r>
              <a:rPr lang="en-US" sz="1000" dirty="0">
                <a:solidFill>
                  <a:schemeClr val="accent6"/>
                </a:solidFill>
              </a:rPr>
              <a:t>10.6%</a:t>
            </a:r>
          </a:p>
          <a:p>
            <a:r>
              <a:rPr lang="en-US" sz="1000" dirty="0">
                <a:solidFill>
                  <a:schemeClr val="accent2">
                    <a:lumMod val="40000"/>
                    <a:lumOff val="60000"/>
                  </a:schemeClr>
                </a:solidFill>
              </a:rPr>
              <a:t>11.4%</a:t>
            </a:r>
          </a:p>
          <a:p>
            <a:r>
              <a:rPr lang="en-US" sz="1000" dirty="0">
                <a:solidFill>
                  <a:schemeClr val="accent2">
                    <a:lumMod val="75000"/>
                  </a:schemeClr>
                </a:solidFill>
              </a:rPr>
              <a:t>11.3%</a:t>
            </a:r>
          </a:p>
          <a:p>
            <a:r>
              <a:rPr lang="en-US" sz="1000" dirty="0">
                <a:solidFill>
                  <a:srgbClr val="FE9C94"/>
                </a:solidFill>
              </a:rPr>
              <a:t>11.3%</a:t>
            </a:r>
          </a:p>
          <a:p>
            <a:r>
              <a:rPr lang="en-US" sz="1000" dirty="0">
                <a:solidFill>
                  <a:schemeClr val="accent5"/>
                </a:solidFill>
              </a:rPr>
              <a:t>11.2%</a:t>
            </a:r>
          </a:p>
        </p:txBody>
      </p:sp>
      <p:sp>
        <p:nvSpPr>
          <p:cNvPr id="18" name="Rectangle 17">
            <a:extLst>
              <a:ext uri="{FF2B5EF4-FFF2-40B4-BE49-F238E27FC236}">
                <a16:creationId xmlns:a16="http://schemas.microsoft.com/office/drawing/2014/main" id="{2B9E5F04-A0A5-AD44-A598-5A41136B31CC}"/>
              </a:ext>
            </a:extLst>
          </p:cNvPr>
          <p:cNvSpPr/>
          <p:nvPr/>
        </p:nvSpPr>
        <p:spPr>
          <a:xfrm>
            <a:off x="409903" y="2454375"/>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Marriage</a:t>
            </a:r>
          </a:p>
        </p:txBody>
      </p:sp>
      <p:pic>
        <p:nvPicPr>
          <p:cNvPr id="20" name="Picture 19" descr="A picture containing drawing&#10;&#10;Description automatically generated">
            <a:extLst>
              <a:ext uri="{FF2B5EF4-FFF2-40B4-BE49-F238E27FC236}">
                <a16:creationId xmlns:a16="http://schemas.microsoft.com/office/drawing/2014/main" id="{5FE4C9D2-45AF-444E-B61F-C6CB8BF365DD}"/>
              </a:ext>
            </a:extLst>
          </p:cNvPr>
          <p:cNvPicPr>
            <a:picLocks noChangeAspect="1"/>
          </p:cNvPicPr>
          <p:nvPr/>
        </p:nvPicPr>
        <p:blipFill>
          <a:blip r:embed="rId3"/>
          <a:stretch>
            <a:fillRect/>
          </a:stretch>
        </p:blipFill>
        <p:spPr>
          <a:xfrm>
            <a:off x="2816772" y="1110054"/>
            <a:ext cx="1290654" cy="1285299"/>
          </a:xfrm>
          <a:prstGeom prst="rect">
            <a:avLst/>
          </a:prstGeom>
        </p:spPr>
      </p:pic>
      <p:pic>
        <p:nvPicPr>
          <p:cNvPr id="22" name="Picture 21" descr="A picture containing drawing&#10;&#10;Description automatically generated">
            <a:extLst>
              <a:ext uri="{FF2B5EF4-FFF2-40B4-BE49-F238E27FC236}">
                <a16:creationId xmlns:a16="http://schemas.microsoft.com/office/drawing/2014/main" id="{0E67AAD6-F57B-6C4B-86B4-41DD397F4C57}"/>
              </a:ext>
            </a:extLst>
          </p:cNvPr>
          <p:cNvPicPr>
            <a:picLocks noChangeAspect="1"/>
          </p:cNvPicPr>
          <p:nvPr/>
        </p:nvPicPr>
        <p:blipFill>
          <a:blip r:embed="rId4"/>
          <a:stretch>
            <a:fillRect/>
          </a:stretch>
        </p:blipFill>
        <p:spPr>
          <a:xfrm>
            <a:off x="7138143" y="1156138"/>
            <a:ext cx="1269940" cy="1239215"/>
          </a:xfrm>
          <a:prstGeom prst="rect">
            <a:avLst/>
          </a:prstGeom>
        </p:spPr>
      </p:pic>
      <p:sp>
        <p:nvSpPr>
          <p:cNvPr id="28" name="TextBox 27">
            <a:extLst>
              <a:ext uri="{FF2B5EF4-FFF2-40B4-BE49-F238E27FC236}">
                <a16:creationId xmlns:a16="http://schemas.microsoft.com/office/drawing/2014/main" id="{DE799E4A-27B1-A840-8658-4E1C1D3CA032}"/>
              </a:ext>
            </a:extLst>
          </p:cNvPr>
          <p:cNvSpPr txBox="1"/>
          <p:nvPr/>
        </p:nvSpPr>
        <p:spPr>
          <a:xfrm>
            <a:off x="409903" y="2848909"/>
            <a:ext cx="1229710" cy="400110"/>
          </a:xfrm>
          <a:prstGeom prst="rect">
            <a:avLst/>
          </a:prstGeom>
          <a:noFill/>
        </p:spPr>
        <p:txBody>
          <a:bodyPr wrap="square" rtlCol="0">
            <a:spAutoFit/>
          </a:bodyPr>
          <a:lstStyle/>
          <a:p>
            <a:r>
              <a:rPr lang="en-US" sz="1000" dirty="0">
                <a:solidFill>
                  <a:schemeClr val="tx1"/>
                </a:solidFill>
              </a:rPr>
              <a:t>Married</a:t>
            </a:r>
          </a:p>
          <a:p>
            <a:r>
              <a:rPr lang="en-US" sz="1000" dirty="0">
                <a:solidFill>
                  <a:schemeClr val="accent6"/>
                </a:solidFill>
              </a:rPr>
              <a:t>Not married</a:t>
            </a:r>
          </a:p>
        </p:txBody>
      </p:sp>
      <p:sp>
        <p:nvSpPr>
          <p:cNvPr id="29" name="TextBox 28">
            <a:extLst>
              <a:ext uri="{FF2B5EF4-FFF2-40B4-BE49-F238E27FC236}">
                <a16:creationId xmlns:a16="http://schemas.microsoft.com/office/drawing/2014/main" id="{37334A96-3A1A-EF4C-873C-A545B1ADCA4B}"/>
              </a:ext>
            </a:extLst>
          </p:cNvPr>
          <p:cNvSpPr txBox="1"/>
          <p:nvPr/>
        </p:nvSpPr>
        <p:spPr>
          <a:xfrm>
            <a:off x="1960179" y="2848909"/>
            <a:ext cx="756744" cy="615553"/>
          </a:xfrm>
          <a:prstGeom prst="rect">
            <a:avLst/>
          </a:prstGeom>
          <a:noFill/>
        </p:spPr>
        <p:txBody>
          <a:bodyPr wrap="square" rtlCol="0">
            <a:spAutoFit/>
          </a:bodyPr>
          <a:lstStyle/>
          <a:p>
            <a:r>
              <a:rPr lang="en-US" sz="1000" dirty="0"/>
              <a:t>30.1%</a:t>
            </a:r>
          </a:p>
          <a:p>
            <a:r>
              <a:rPr lang="en-US" sz="1000" dirty="0">
                <a:solidFill>
                  <a:schemeClr val="accent6"/>
                </a:solidFill>
              </a:rPr>
              <a:t>69.9%</a:t>
            </a:r>
          </a:p>
          <a:p>
            <a:endParaRPr lang="en-US" dirty="0"/>
          </a:p>
        </p:txBody>
      </p:sp>
      <p:pic>
        <p:nvPicPr>
          <p:cNvPr id="31" name="Picture 30" descr="A picture containing drawing&#10;&#10;Description automatically generated">
            <a:extLst>
              <a:ext uri="{FF2B5EF4-FFF2-40B4-BE49-F238E27FC236}">
                <a16:creationId xmlns:a16="http://schemas.microsoft.com/office/drawing/2014/main" id="{1DD609A0-3542-7C42-8B5E-A32448E5712B}"/>
              </a:ext>
            </a:extLst>
          </p:cNvPr>
          <p:cNvPicPr>
            <a:picLocks noChangeAspect="1"/>
          </p:cNvPicPr>
          <p:nvPr/>
        </p:nvPicPr>
        <p:blipFill>
          <a:blip r:embed="rId5"/>
          <a:stretch>
            <a:fillRect/>
          </a:stretch>
        </p:blipFill>
        <p:spPr>
          <a:xfrm>
            <a:off x="2816693" y="2850510"/>
            <a:ext cx="1340148" cy="131279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BA6D4B-A80E-6046-82A0-B6AA8860DC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3" name="TextBox 2">
            <a:extLst>
              <a:ext uri="{FF2B5EF4-FFF2-40B4-BE49-F238E27FC236}">
                <a16:creationId xmlns:a16="http://schemas.microsoft.com/office/drawing/2014/main" id="{6FDBAF74-0E12-7C43-8790-6CBAD85814DD}"/>
              </a:ext>
            </a:extLst>
          </p:cNvPr>
          <p:cNvSpPr txBox="1"/>
          <p:nvPr/>
        </p:nvSpPr>
        <p:spPr>
          <a:xfrm>
            <a:off x="388883" y="294289"/>
            <a:ext cx="5496910" cy="677108"/>
          </a:xfrm>
          <a:prstGeom prst="rect">
            <a:avLst/>
          </a:prstGeom>
          <a:noFill/>
        </p:spPr>
        <p:txBody>
          <a:bodyPr wrap="square" rtlCol="0">
            <a:spAutoFit/>
          </a:bodyPr>
          <a:lstStyle/>
          <a:p>
            <a:r>
              <a:rPr lang="en" sz="2400" b="1" dirty="0"/>
              <a:t>General Demographics Continued</a:t>
            </a:r>
            <a:endParaRPr lang="en-US" sz="2400" b="1" dirty="0"/>
          </a:p>
          <a:p>
            <a:endParaRPr lang="en-US" dirty="0"/>
          </a:p>
        </p:txBody>
      </p:sp>
      <p:sp>
        <p:nvSpPr>
          <p:cNvPr id="4" name="Rectangle 3">
            <a:extLst>
              <a:ext uri="{FF2B5EF4-FFF2-40B4-BE49-F238E27FC236}">
                <a16:creationId xmlns:a16="http://schemas.microsoft.com/office/drawing/2014/main" id="{7F7E2D0B-CD06-0649-A43E-746A11651D42}"/>
              </a:ext>
            </a:extLst>
          </p:cNvPr>
          <p:cNvSpPr/>
          <p:nvPr/>
        </p:nvSpPr>
        <p:spPr>
          <a:xfrm>
            <a:off x="483475" y="818602"/>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Ethnicity</a:t>
            </a:r>
          </a:p>
        </p:txBody>
      </p:sp>
      <p:sp>
        <p:nvSpPr>
          <p:cNvPr id="7" name="TextBox 6">
            <a:extLst>
              <a:ext uri="{FF2B5EF4-FFF2-40B4-BE49-F238E27FC236}">
                <a16:creationId xmlns:a16="http://schemas.microsoft.com/office/drawing/2014/main" id="{86E29EE4-3D57-6A48-8778-44F4797FA947}"/>
              </a:ext>
            </a:extLst>
          </p:cNvPr>
          <p:cNvSpPr txBox="1"/>
          <p:nvPr/>
        </p:nvSpPr>
        <p:spPr>
          <a:xfrm>
            <a:off x="483475" y="1250731"/>
            <a:ext cx="2060028" cy="2092881"/>
          </a:xfrm>
          <a:prstGeom prst="rect">
            <a:avLst/>
          </a:prstGeom>
          <a:noFill/>
        </p:spPr>
        <p:txBody>
          <a:bodyPr wrap="square" rtlCol="0">
            <a:spAutoFit/>
          </a:bodyPr>
          <a:lstStyle/>
          <a:p>
            <a:r>
              <a:rPr lang="en-US" sz="1000" dirty="0"/>
              <a:t>White/Anglo/Caucasian</a:t>
            </a:r>
          </a:p>
          <a:p>
            <a:r>
              <a:rPr lang="en-US" sz="1000" dirty="0">
                <a:solidFill>
                  <a:srgbClr val="00652F"/>
                </a:solidFill>
              </a:rPr>
              <a:t>Hispanic</a:t>
            </a:r>
          </a:p>
          <a:p>
            <a:r>
              <a:rPr lang="en-US" sz="1000" dirty="0">
                <a:solidFill>
                  <a:srgbClr val="92D050"/>
                </a:solidFill>
              </a:rPr>
              <a:t>African American</a:t>
            </a:r>
          </a:p>
          <a:p>
            <a:r>
              <a:rPr lang="en-US" sz="1000" dirty="0">
                <a:solidFill>
                  <a:schemeClr val="accent2">
                    <a:lumMod val="60000"/>
                    <a:lumOff val="40000"/>
                  </a:schemeClr>
                </a:solidFill>
              </a:rPr>
              <a:t>Asian/Oriental</a:t>
            </a:r>
          </a:p>
          <a:p>
            <a:r>
              <a:rPr lang="en-US" sz="1000" dirty="0">
                <a:solidFill>
                  <a:schemeClr val="accent6"/>
                </a:solidFill>
              </a:rPr>
              <a:t>Indian</a:t>
            </a:r>
          </a:p>
          <a:p>
            <a:r>
              <a:rPr lang="en-US" sz="1000" dirty="0">
                <a:solidFill>
                  <a:schemeClr val="accent1">
                    <a:lumMod val="60000"/>
                    <a:lumOff val="40000"/>
                  </a:schemeClr>
                </a:solidFill>
              </a:rPr>
              <a:t>Hawaiian</a:t>
            </a:r>
          </a:p>
          <a:p>
            <a:r>
              <a:rPr lang="en-US" sz="1000" dirty="0">
                <a:solidFill>
                  <a:schemeClr val="bg2">
                    <a:lumMod val="60000"/>
                    <a:lumOff val="40000"/>
                  </a:schemeClr>
                </a:solidFill>
              </a:rPr>
              <a:t>Mixed</a:t>
            </a:r>
          </a:p>
          <a:p>
            <a:r>
              <a:rPr lang="en-US" sz="1000" dirty="0">
                <a:solidFill>
                  <a:srgbClr val="7030A0"/>
                </a:solidFill>
              </a:rPr>
              <a:t>South Asian</a:t>
            </a:r>
          </a:p>
          <a:p>
            <a:r>
              <a:rPr lang="en-US" sz="1000" dirty="0">
                <a:solidFill>
                  <a:srgbClr val="D51CF1"/>
                </a:solidFill>
              </a:rPr>
              <a:t>Caribbean</a:t>
            </a:r>
          </a:p>
          <a:p>
            <a:r>
              <a:rPr lang="en-US" sz="1000" dirty="0">
                <a:solidFill>
                  <a:srgbClr val="F880BF"/>
                </a:solidFill>
              </a:rPr>
              <a:t>Italian</a:t>
            </a:r>
          </a:p>
          <a:p>
            <a:r>
              <a:rPr lang="en-US" sz="1000" dirty="0">
                <a:solidFill>
                  <a:srgbClr val="FFFF00"/>
                </a:solidFill>
              </a:rPr>
              <a:t>middle eastern</a:t>
            </a:r>
          </a:p>
          <a:p>
            <a:r>
              <a:rPr lang="en-US" sz="1000" dirty="0">
                <a:solidFill>
                  <a:srgbClr val="FF0000"/>
                </a:solidFill>
              </a:rPr>
              <a:t>pacific islander</a:t>
            </a:r>
          </a:p>
          <a:p>
            <a:r>
              <a:rPr lang="en-US" sz="1000" dirty="0">
                <a:solidFill>
                  <a:schemeClr val="tx2"/>
                </a:solidFill>
              </a:rPr>
              <a:t>Declined</a:t>
            </a:r>
          </a:p>
        </p:txBody>
      </p:sp>
      <p:pic>
        <p:nvPicPr>
          <p:cNvPr id="9" name="Picture 8" descr="A picture containing drawing&#10;&#10;Description automatically generated">
            <a:extLst>
              <a:ext uri="{FF2B5EF4-FFF2-40B4-BE49-F238E27FC236}">
                <a16:creationId xmlns:a16="http://schemas.microsoft.com/office/drawing/2014/main" id="{58BC6F00-0D79-5D4D-A5EE-BF45B43D6E33}"/>
              </a:ext>
            </a:extLst>
          </p:cNvPr>
          <p:cNvPicPr>
            <a:picLocks noChangeAspect="1"/>
          </p:cNvPicPr>
          <p:nvPr/>
        </p:nvPicPr>
        <p:blipFill>
          <a:blip r:embed="rId2"/>
          <a:stretch>
            <a:fillRect/>
          </a:stretch>
        </p:blipFill>
        <p:spPr>
          <a:xfrm>
            <a:off x="2801548" y="1331539"/>
            <a:ext cx="1428865" cy="1365742"/>
          </a:xfrm>
          <a:prstGeom prst="rect">
            <a:avLst/>
          </a:prstGeom>
        </p:spPr>
      </p:pic>
      <p:sp>
        <p:nvSpPr>
          <p:cNvPr id="10" name="TextBox 9">
            <a:extLst>
              <a:ext uri="{FF2B5EF4-FFF2-40B4-BE49-F238E27FC236}">
                <a16:creationId xmlns:a16="http://schemas.microsoft.com/office/drawing/2014/main" id="{15B0FEDB-812B-A348-AF24-27822C608A50}"/>
              </a:ext>
            </a:extLst>
          </p:cNvPr>
          <p:cNvSpPr txBox="1"/>
          <p:nvPr/>
        </p:nvSpPr>
        <p:spPr>
          <a:xfrm>
            <a:off x="2146467" y="1250731"/>
            <a:ext cx="794072" cy="2246769"/>
          </a:xfrm>
          <a:prstGeom prst="rect">
            <a:avLst/>
          </a:prstGeom>
          <a:noFill/>
        </p:spPr>
        <p:txBody>
          <a:bodyPr wrap="square" rtlCol="0">
            <a:spAutoFit/>
          </a:bodyPr>
          <a:lstStyle/>
          <a:p>
            <a:r>
              <a:rPr lang="en-US" sz="1000" dirty="0">
                <a:solidFill>
                  <a:schemeClr val="tx1"/>
                </a:solidFill>
              </a:rPr>
              <a:t>74.1%</a:t>
            </a:r>
          </a:p>
          <a:p>
            <a:r>
              <a:rPr lang="en-US" sz="1000" dirty="0">
                <a:solidFill>
                  <a:srgbClr val="00652F"/>
                </a:solidFill>
              </a:rPr>
              <a:t>5.5%</a:t>
            </a:r>
          </a:p>
          <a:p>
            <a:r>
              <a:rPr lang="en-US" sz="1000" dirty="0">
                <a:solidFill>
                  <a:srgbClr val="92D050"/>
                </a:solidFill>
              </a:rPr>
              <a:t>13.2%</a:t>
            </a:r>
          </a:p>
          <a:p>
            <a:r>
              <a:rPr lang="en-US" sz="1000" dirty="0">
                <a:solidFill>
                  <a:schemeClr val="accent2">
                    <a:lumMod val="60000"/>
                    <a:lumOff val="40000"/>
                  </a:schemeClr>
                </a:solidFill>
              </a:rPr>
              <a:t>4.4%</a:t>
            </a:r>
          </a:p>
          <a:p>
            <a:r>
              <a:rPr lang="en-US" sz="1000" dirty="0">
                <a:solidFill>
                  <a:schemeClr val="accent6"/>
                </a:solidFill>
              </a:rPr>
              <a:t>1.1%</a:t>
            </a:r>
          </a:p>
          <a:p>
            <a:r>
              <a:rPr lang="en-US" sz="1000" dirty="0">
                <a:solidFill>
                  <a:schemeClr val="accent1">
                    <a:lumMod val="60000"/>
                    <a:lumOff val="40000"/>
                  </a:schemeClr>
                </a:solidFill>
              </a:rPr>
              <a:t>0.09%</a:t>
            </a:r>
          </a:p>
          <a:p>
            <a:r>
              <a:rPr lang="en-US" sz="1000" dirty="0">
                <a:solidFill>
                  <a:schemeClr val="bg2">
                    <a:lumMod val="60000"/>
                    <a:lumOff val="40000"/>
                  </a:schemeClr>
                </a:solidFill>
              </a:rPr>
              <a:t>0.09%</a:t>
            </a:r>
          </a:p>
          <a:p>
            <a:r>
              <a:rPr lang="en-US" sz="1000" dirty="0">
                <a:solidFill>
                  <a:srgbClr val="7030A0"/>
                </a:solidFill>
              </a:rPr>
              <a:t>0.09%</a:t>
            </a:r>
          </a:p>
          <a:p>
            <a:r>
              <a:rPr lang="en-US" sz="1000" dirty="0">
                <a:solidFill>
                  <a:srgbClr val="D51CF1"/>
                </a:solidFill>
              </a:rPr>
              <a:t>0.09%</a:t>
            </a:r>
          </a:p>
          <a:p>
            <a:r>
              <a:rPr lang="en-US" sz="1000" dirty="0">
                <a:solidFill>
                  <a:srgbClr val="F880BF"/>
                </a:solidFill>
              </a:rPr>
              <a:t>0.09%</a:t>
            </a:r>
          </a:p>
          <a:p>
            <a:r>
              <a:rPr lang="en-US" sz="1000" dirty="0">
                <a:solidFill>
                  <a:srgbClr val="FFFF00"/>
                </a:solidFill>
              </a:rPr>
              <a:t>0.09%</a:t>
            </a:r>
          </a:p>
          <a:p>
            <a:r>
              <a:rPr lang="en-US" sz="1000" dirty="0">
                <a:solidFill>
                  <a:srgbClr val="FF0000"/>
                </a:solidFill>
              </a:rPr>
              <a:t>0.09%</a:t>
            </a:r>
          </a:p>
          <a:p>
            <a:r>
              <a:rPr lang="en-US" sz="1000" dirty="0">
                <a:solidFill>
                  <a:schemeClr val="tx2"/>
                </a:solidFill>
              </a:rPr>
              <a:t>0.9%</a:t>
            </a:r>
          </a:p>
          <a:p>
            <a:endParaRPr lang="en-US" sz="1000" dirty="0"/>
          </a:p>
        </p:txBody>
      </p:sp>
      <p:sp>
        <p:nvSpPr>
          <p:cNvPr id="11" name="Rectangle 10">
            <a:extLst>
              <a:ext uri="{FF2B5EF4-FFF2-40B4-BE49-F238E27FC236}">
                <a16:creationId xmlns:a16="http://schemas.microsoft.com/office/drawing/2014/main" id="{206C2D21-EA8E-BE47-94D8-BF8E05A1DB28}"/>
              </a:ext>
            </a:extLst>
          </p:cNvPr>
          <p:cNvSpPr/>
          <p:nvPr/>
        </p:nvSpPr>
        <p:spPr>
          <a:xfrm>
            <a:off x="4809846" y="818602"/>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Education Background</a:t>
            </a:r>
          </a:p>
        </p:txBody>
      </p:sp>
      <p:pic>
        <p:nvPicPr>
          <p:cNvPr id="13" name="Picture 12" descr="A picture containing drawing&#10;&#10;Description automatically generated">
            <a:extLst>
              <a:ext uri="{FF2B5EF4-FFF2-40B4-BE49-F238E27FC236}">
                <a16:creationId xmlns:a16="http://schemas.microsoft.com/office/drawing/2014/main" id="{1E29B884-3D7A-914F-8371-6B586EB04197}"/>
              </a:ext>
            </a:extLst>
          </p:cNvPr>
          <p:cNvPicPr>
            <a:picLocks noChangeAspect="1"/>
          </p:cNvPicPr>
          <p:nvPr/>
        </p:nvPicPr>
        <p:blipFill>
          <a:blip r:embed="rId3"/>
          <a:stretch>
            <a:fillRect/>
          </a:stretch>
        </p:blipFill>
        <p:spPr>
          <a:xfrm>
            <a:off x="7219259" y="1331539"/>
            <a:ext cx="1337525" cy="1365742"/>
          </a:xfrm>
          <a:prstGeom prst="rect">
            <a:avLst/>
          </a:prstGeom>
        </p:spPr>
      </p:pic>
      <p:sp>
        <p:nvSpPr>
          <p:cNvPr id="14" name="TextBox 13">
            <a:extLst>
              <a:ext uri="{FF2B5EF4-FFF2-40B4-BE49-F238E27FC236}">
                <a16:creationId xmlns:a16="http://schemas.microsoft.com/office/drawing/2014/main" id="{50B221FA-7E4F-8346-B8F1-400A248F98CC}"/>
              </a:ext>
            </a:extLst>
          </p:cNvPr>
          <p:cNvSpPr txBox="1"/>
          <p:nvPr/>
        </p:nvSpPr>
        <p:spPr>
          <a:xfrm>
            <a:off x="4913589" y="1251939"/>
            <a:ext cx="1289874" cy="1169551"/>
          </a:xfrm>
          <a:prstGeom prst="rect">
            <a:avLst/>
          </a:prstGeom>
          <a:noFill/>
        </p:spPr>
        <p:txBody>
          <a:bodyPr wrap="square" rtlCol="0">
            <a:spAutoFit/>
          </a:bodyPr>
          <a:lstStyle/>
          <a:p>
            <a:r>
              <a:rPr lang="en-US" sz="1000" dirty="0"/>
              <a:t>Graduate school</a:t>
            </a:r>
          </a:p>
          <a:p>
            <a:r>
              <a:rPr lang="en-US" sz="1000" dirty="0">
                <a:solidFill>
                  <a:schemeClr val="accent6"/>
                </a:solidFill>
              </a:rPr>
              <a:t>Declined</a:t>
            </a:r>
          </a:p>
          <a:p>
            <a:r>
              <a:rPr lang="en-US" sz="1000" dirty="0">
                <a:solidFill>
                  <a:srgbClr val="F7F0B0"/>
                </a:solidFill>
              </a:rPr>
              <a:t>Bachelor</a:t>
            </a:r>
          </a:p>
          <a:p>
            <a:r>
              <a:rPr lang="en-US" sz="1000" dirty="0">
                <a:solidFill>
                  <a:schemeClr val="accent2">
                    <a:lumMod val="75000"/>
                  </a:schemeClr>
                </a:solidFill>
              </a:rPr>
              <a:t>Grad high school</a:t>
            </a:r>
          </a:p>
          <a:p>
            <a:r>
              <a:rPr lang="en-US" sz="1000" dirty="0">
                <a:solidFill>
                  <a:srgbClr val="FE9C94"/>
                </a:solidFill>
              </a:rPr>
              <a:t>College</a:t>
            </a:r>
          </a:p>
          <a:p>
            <a:r>
              <a:rPr lang="en-US" sz="1000" dirty="0">
                <a:solidFill>
                  <a:srgbClr val="A683FE"/>
                </a:solidFill>
              </a:rPr>
              <a:t>Some high school</a:t>
            </a:r>
          </a:p>
          <a:p>
            <a:r>
              <a:rPr lang="en-US" sz="1000" dirty="0">
                <a:solidFill>
                  <a:srgbClr val="00DD69"/>
                </a:solidFill>
              </a:rPr>
              <a:t>Trade/technical</a:t>
            </a:r>
          </a:p>
        </p:txBody>
      </p:sp>
      <p:sp>
        <p:nvSpPr>
          <p:cNvPr id="15" name="TextBox 14">
            <a:extLst>
              <a:ext uri="{FF2B5EF4-FFF2-40B4-BE49-F238E27FC236}">
                <a16:creationId xmlns:a16="http://schemas.microsoft.com/office/drawing/2014/main" id="{D07B5573-A5C1-7D47-9C9F-5B4683F88D6D}"/>
              </a:ext>
            </a:extLst>
          </p:cNvPr>
          <p:cNvSpPr txBox="1"/>
          <p:nvPr/>
        </p:nvSpPr>
        <p:spPr>
          <a:xfrm>
            <a:off x="6536257" y="1259175"/>
            <a:ext cx="922551" cy="1169551"/>
          </a:xfrm>
          <a:prstGeom prst="rect">
            <a:avLst/>
          </a:prstGeom>
          <a:noFill/>
        </p:spPr>
        <p:txBody>
          <a:bodyPr wrap="square" rtlCol="0">
            <a:spAutoFit/>
          </a:bodyPr>
          <a:lstStyle/>
          <a:p>
            <a:r>
              <a:rPr lang="en-US" sz="1000" dirty="0"/>
              <a:t>7.5%</a:t>
            </a:r>
          </a:p>
          <a:p>
            <a:r>
              <a:rPr lang="en-US" sz="1000" dirty="0">
                <a:solidFill>
                  <a:schemeClr val="accent6"/>
                </a:solidFill>
              </a:rPr>
              <a:t>0.6%</a:t>
            </a:r>
          </a:p>
          <a:p>
            <a:r>
              <a:rPr lang="en-US" sz="1000" dirty="0">
                <a:solidFill>
                  <a:schemeClr val="accent2">
                    <a:lumMod val="20000"/>
                    <a:lumOff val="80000"/>
                  </a:schemeClr>
                </a:solidFill>
              </a:rPr>
              <a:t>24.5%</a:t>
            </a:r>
          </a:p>
          <a:p>
            <a:r>
              <a:rPr lang="en-US" sz="1000" dirty="0">
                <a:solidFill>
                  <a:schemeClr val="accent2">
                    <a:lumMod val="75000"/>
                  </a:schemeClr>
                </a:solidFill>
              </a:rPr>
              <a:t>20.6%</a:t>
            </a:r>
          </a:p>
          <a:p>
            <a:r>
              <a:rPr lang="en-US" sz="1000" dirty="0">
                <a:solidFill>
                  <a:srgbClr val="FE9C94"/>
                </a:solidFill>
              </a:rPr>
              <a:t>36.8%</a:t>
            </a:r>
          </a:p>
          <a:p>
            <a:r>
              <a:rPr lang="en-US" sz="1000" dirty="0">
                <a:solidFill>
                  <a:srgbClr val="A683FE"/>
                </a:solidFill>
              </a:rPr>
              <a:t>3.9%</a:t>
            </a:r>
          </a:p>
          <a:p>
            <a:r>
              <a:rPr lang="en-US" sz="1000" dirty="0">
                <a:solidFill>
                  <a:srgbClr val="00DD69"/>
                </a:solidFill>
              </a:rPr>
              <a:t>6.1%</a:t>
            </a:r>
          </a:p>
        </p:txBody>
      </p:sp>
    </p:spTree>
    <p:extLst>
      <p:ext uri="{BB962C8B-B14F-4D97-AF65-F5344CB8AC3E}">
        <p14:creationId xmlns:p14="http://schemas.microsoft.com/office/powerpoint/2010/main" val="224341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0C026E-26AA-F44A-B03B-868F3778C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TextBox 2">
            <a:extLst>
              <a:ext uri="{FF2B5EF4-FFF2-40B4-BE49-F238E27FC236}">
                <a16:creationId xmlns:a16="http://schemas.microsoft.com/office/drawing/2014/main" id="{135D2C8C-3EB5-274A-ABE6-A9A77B2C256A}"/>
              </a:ext>
            </a:extLst>
          </p:cNvPr>
          <p:cNvSpPr txBox="1"/>
          <p:nvPr/>
        </p:nvSpPr>
        <p:spPr>
          <a:xfrm>
            <a:off x="241737" y="231228"/>
            <a:ext cx="4183117" cy="461665"/>
          </a:xfrm>
          <a:prstGeom prst="rect">
            <a:avLst/>
          </a:prstGeom>
          <a:noFill/>
        </p:spPr>
        <p:txBody>
          <a:bodyPr wrap="square" rtlCol="0">
            <a:spAutoFit/>
          </a:bodyPr>
          <a:lstStyle/>
          <a:p>
            <a:r>
              <a:rPr lang="en-US" sz="2400" b="1" dirty="0"/>
              <a:t>Household Demographics</a:t>
            </a:r>
          </a:p>
        </p:txBody>
      </p:sp>
      <p:sp>
        <p:nvSpPr>
          <p:cNvPr id="4" name="Rectangle 3">
            <a:extLst>
              <a:ext uri="{FF2B5EF4-FFF2-40B4-BE49-F238E27FC236}">
                <a16:creationId xmlns:a16="http://schemas.microsoft.com/office/drawing/2014/main" id="{9AF336B8-B10B-4E47-B3E5-68C08D578981}"/>
              </a:ext>
            </a:extLst>
          </p:cNvPr>
          <p:cNvSpPr/>
          <p:nvPr/>
        </p:nvSpPr>
        <p:spPr>
          <a:xfrm>
            <a:off x="325819" y="692893"/>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Household Income</a:t>
            </a:r>
          </a:p>
        </p:txBody>
      </p:sp>
      <p:sp>
        <p:nvSpPr>
          <p:cNvPr id="5" name="TextBox 4">
            <a:extLst>
              <a:ext uri="{FF2B5EF4-FFF2-40B4-BE49-F238E27FC236}">
                <a16:creationId xmlns:a16="http://schemas.microsoft.com/office/drawing/2014/main" id="{6B522328-6AE6-6D46-825F-EAE657E55645}"/>
              </a:ext>
            </a:extLst>
          </p:cNvPr>
          <p:cNvSpPr txBox="1"/>
          <p:nvPr/>
        </p:nvSpPr>
        <p:spPr>
          <a:xfrm>
            <a:off x="325819" y="1109232"/>
            <a:ext cx="1019505" cy="1938992"/>
          </a:xfrm>
          <a:prstGeom prst="rect">
            <a:avLst/>
          </a:prstGeom>
          <a:noFill/>
        </p:spPr>
        <p:txBody>
          <a:bodyPr wrap="square" rtlCol="0">
            <a:spAutoFit/>
          </a:bodyPr>
          <a:lstStyle/>
          <a:p>
            <a:r>
              <a:rPr lang="en-US" sz="1200" dirty="0">
                <a:solidFill>
                  <a:srgbClr val="002060"/>
                </a:solidFill>
              </a:rPr>
              <a:t>&lt;15k</a:t>
            </a:r>
          </a:p>
          <a:p>
            <a:r>
              <a:rPr lang="en-US" sz="1200" dirty="0">
                <a:solidFill>
                  <a:srgbClr val="C00000"/>
                </a:solidFill>
              </a:rPr>
              <a:t>15-25k</a:t>
            </a:r>
          </a:p>
          <a:p>
            <a:r>
              <a:rPr lang="en-US" sz="1200" dirty="0">
                <a:solidFill>
                  <a:schemeClr val="accent2">
                    <a:lumMod val="40000"/>
                    <a:lumOff val="60000"/>
                  </a:schemeClr>
                </a:solidFill>
              </a:rPr>
              <a:t>25-35k</a:t>
            </a:r>
          </a:p>
          <a:p>
            <a:r>
              <a:rPr lang="en-US" sz="1200" dirty="0">
                <a:solidFill>
                  <a:schemeClr val="accent2">
                    <a:lumMod val="75000"/>
                  </a:schemeClr>
                </a:solidFill>
              </a:rPr>
              <a:t>35-50k</a:t>
            </a:r>
          </a:p>
          <a:p>
            <a:r>
              <a:rPr lang="en-US" sz="1200" dirty="0">
                <a:solidFill>
                  <a:srgbClr val="FE9C94"/>
                </a:solidFill>
              </a:rPr>
              <a:t>50-75k</a:t>
            </a:r>
          </a:p>
          <a:p>
            <a:r>
              <a:rPr lang="en-US" sz="1200" dirty="0">
                <a:solidFill>
                  <a:srgbClr val="A683FE"/>
                </a:solidFill>
              </a:rPr>
              <a:t>75-100k</a:t>
            </a:r>
          </a:p>
          <a:p>
            <a:r>
              <a:rPr lang="en-US" sz="1200" dirty="0">
                <a:solidFill>
                  <a:srgbClr val="00A64E"/>
                </a:solidFill>
              </a:rPr>
              <a:t>100-200k</a:t>
            </a:r>
          </a:p>
          <a:p>
            <a:r>
              <a:rPr lang="en-US" sz="1200" dirty="0">
                <a:solidFill>
                  <a:srgbClr val="00652F"/>
                </a:solidFill>
              </a:rPr>
              <a:t>200-300k</a:t>
            </a:r>
          </a:p>
          <a:p>
            <a:r>
              <a:rPr lang="en-US" sz="1200" dirty="0">
                <a:solidFill>
                  <a:srgbClr val="00B0F0"/>
                </a:solidFill>
              </a:rPr>
              <a:t>300-500k</a:t>
            </a:r>
          </a:p>
          <a:p>
            <a:r>
              <a:rPr lang="en-US" sz="1200" dirty="0"/>
              <a:t>Declined</a:t>
            </a:r>
          </a:p>
        </p:txBody>
      </p:sp>
      <p:sp>
        <p:nvSpPr>
          <p:cNvPr id="6" name="TextBox 5">
            <a:extLst>
              <a:ext uri="{FF2B5EF4-FFF2-40B4-BE49-F238E27FC236}">
                <a16:creationId xmlns:a16="http://schemas.microsoft.com/office/drawing/2014/main" id="{80FF0DB2-2891-264E-940D-F2554F9C6A70}"/>
              </a:ext>
            </a:extLst>
          </p:cNvPr>
          <p:cNvSpPr txBox="1"/>
          <p:nvPr/>
        </p:nvSpPr>
        <p:spPr>
          <a:xfrm>
            <a:off x="1345324" y="1109232"/>
            <a:ext cx="1334814" cy="1969770"/>
          </a:xfrm>
          <a:prstGeom prst="rect">
            <a:avLst/>
          </a:prstGeom>
          <a:noFill/>
        </p:spPr>
        <p:txBody>
          <a:bodyPr wrap="square" rtlCol="0">
            <a:spAutoFit/>
          </a:bodyPr>
          <a:lstStyle/>
          <a:p>
            <a:r>
              <a:rPr lang="en-US" sz="1200" dirty="0">
                <a:solidFill>
                  <a:srgbClr val="002060"/>
                </a:solidFill>
              </a:rPr>
              <a:t>11.5%</a:t>
            </a:r>
          </a:p>
          <a:p>
            <a:r>
              <a:rPr lang="en-US" sz="1200" dirty="0">
                <a:solidFill>
                  <a:srgbClr val="C00000"/>
                </a:solidFill>
              </a:rPr>
              <a:t>15.1%</a:t>
            </a:r>
          </a:p>
          <a:p>
            <a:r>
              <a:rPr lang="en-US" sz="1200" dirty="0">
                <a:solidFill>
                  <a:schemeClr val="accent2">
                    <a:lumMod val="40000"/>
                    <a:lumOff val="60000"/>
                  </a:schemeClr>
                </a:solidFill>
              </a:rPr>
              <a:t>13.3%</a:t>
            </a:r>
          </a:p>
          <a:p>
            <a:r>
              <a:rPr lang="en-US" sz="1200" dirty="0">
                <a:solidFill>
                  <a:schemeClr val="accent2">
                    <a:lumMod val="75000"/>
                  </a:schemeClr>
                </a:solidFill>
              </a:rPr>
              <a:t>13.9%</a:t>
            </a:r>
          </a:p>
          <a:p>
            <a:r>
              <a:rPr lang="en-US" sz="1200" dirty="0">
                <a:solidFill>
                  <a:srgbClr val="FE9C94"/>
                </a:solidFill>
              </a:rPr>
              <a:t>18.5%</a:t>
            </a:r>
          </a:p>
          <a:p>
            <a:r>
              <a:rPr lang="en-US" sz="1200" dirty="0">
                <a:solidFill>
                  <a:srgbClr val="A683FE"/>
                </a:solidFill>
              </a:rPr>
              <a:t>10.6%</a:t>
            </a:r>
          </a:p>
          <a:p>
            <a:r>
              <a:rPr lang="en-US" sz="1200" dirty="0">
                <a:solidFill>
                  <a:srgbClr val="00A64E"/>
                </a:solidFill>
              </a:rPr>
              <a:t>10.4%</a:t>
            </a:r>
          </a:p>
          <a:p>
            <a:r>
              <a:rPr lang="en-US" sz="1200" dirty="0">
                <a:solidFill>
                  <a:srgbClr val="00652F"/>
                </a:solidFill>
              </a:rPr>
              <a:t>1.3%</a:t>
            </a:r>
          </a:p>
          <a:p>
            <a:r>
              <a:rPr lang="en-US" sz="1200" dirty="0">
                <a:solidFill>
                  <a:srgbClr val="00B0F0"/>
                </a:solidFill>
              </a:rPr>
              <a:t>0.6%</a:t>
            </a:r>
          </a:p>
          <a:p>
            <a:r>
              <a:rPr lang="en-US" sz="1200" dirty="0"/>
              <a:t>4.6%</a:t>
            </a:r>
          </a:p>
        </p:txBody>
      </p:sp>
      <p:pic>
        <p:nvPicPr>
          <p:cNvPr id="8" name="Picture 7" descr="A picture containing drawing&#10;&#10;Description automatically generated">
            <a:extLst>
              <a:ext uri="{FF2B5EF4-FFF2-40B4-BE49-F238E27FC236}">
                <a16:creationId xmlns:a16="http://schemas.microsoft.com/office/drawing/2014/main" id="{8C4AB510-1DBD-CA4E-8FAD-267C8D637CF3}"/>
              </a:ext>
            </a:extLst>
          </p:cNvPr>
          <p:cNvPicPr>
            <a:picLocks noChangeAspect="1"/>
          </p:cNvPicPr>
          <p:nvPr/>
        </p:nvPicPr>
        <p:blipFill>
          <a:blip r:embed="rId2"/>
          <a:stretch>
            <a:fillRect/>
          </a:stretch>
        </p:blipFill>
        <p:spPr>
          <a:xfrm>
            <a:off x="2414750" y="1154558"/>
            <a:ext cx="1658007" cy="1447752"/>
          </a:xfrm>
          <a:prstGeom prst="rect">
            <a:avLst/>
          </a:prstGeom>
        </p:spPr>
      </p:pic>
      <p:sp>
        <p:nvSpPr>
          <p:cNvPr id="9" name="Rectangle 8">
            <a:extLst>
              <a:ext uri="{FF2B5EF4-FFF2-40B4-BE49-F238E27FC236}">
                <a16:creationId xmlns:a16="http://schemas.microsoft.com/office/drawing/2014/main" id="{FC339581-3B4A-7147-9074-784136A446F0}"/>
              </a:ext>
            </a:extLst>
          </p:cNvPr>
          <p:cNvSpPr/>
          <p:nvPr/>
        </p:nvSpPr>
        <p:spPr>
          <a:xfrm>
            <a:off x="4734912" y="692893"/>
            <a:ext cx="3746938" cy="305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Number of people in the house</a:t>
            </a:r>
          </a:p>
        </p:txBody>
      </p:sp>
      <p:sp>
        <p:nvSpPr>
          <p:cNvPr id="10" name="TextBox 9">
            <a:extLst>
              <a:ext uri="{FF2B5EF4-FFF2-40B4-BE49-F238E27FC236}">
                <a16:creationId xmlns:a16="http://schemas.microsoft.com/office/drawing/2014/main" id="{34A8561C-EC64-D447-91A9-0437A4710526}"/>
              </a:ext>
            </a:extLst>
          </p:cNvPr>
          <p:cNvSpPr txBox="1"/>
          <p:nvPr/>
        </p:nvSpPr>
        <p:spPr>
          <a:xfrm>
            <a:off x="4734912" y="1154558"/>
            <a:ext cx="1161391" cy="2154436"/>
          </a:xfrm>
          <a:prstGeom prst="rect">
            <a:avLst/>
          </a:prstGeom>
          <a:noFill/>
        </p:spPr>
        <p:txBody>
          <a:bodyPr wrap="square" rtlCol="0">
            <a:spAutoFit/>
          </a:bodyPr>
          <a:lstStyle/>
          <a:p>
            <a:r>
              <a:rPr lang="en-US" sz="1200" dirty="0">
                <a:solidFill>
                  <a:srgbClr val="002060"/>
                </a:solidFill>
              </a:rPr>
              <a:t>One</a:t>
            </a:r>
          </a:p>
          <a:p>
            <a:r>
              <a:rPr lang="en-US" sz="1200" dirty="0">
                <a:solidFill>
                  <a:srgbClr val="C00000"/>
                </a:solidFill>
              </a:rPr>
              <a:t>Two</a:t>
            </a:r>
          </a:p>
          <a:p>
            <a:r>
              <a:rPr lang="en-US" sz="1200" dirty="0">
                <a:solidFill>
                  <a:srgbClr val="F7F0B0"/>
                </a:solidFill>
              </a:rPr>
              <a:t>Three</a:t>
            </a:r>
          </a:p>
          <a:p>
            <a:r>
              <a:rPr lang="en-US" sz="1200" dirty="0">
                <a:solidFill>
                  <a:schemeClr val="accent2">
                    <a:lumMod val="75000"/>
                  </a:schemeClr>
                </a:solidFill>
              </a:rPr>
              <a:t>Four</a:t>
            </a:r>
          </a:p>
          <a:p>
            <a:r>
              <a:rPr lang="en-US" sz="1200" dirty="0">
                <a:solidFill>
                  <a:srgbClr val="FE9C94"/>
                </a:solidFill>
              </a:rPr>
              <a:t>Five</a:t>
            </a:r>
          </a:p>
          <a:p>
            <a:r>
              <a:rPr lang="en-US" sz="1200" dirty="0">
                <a:solidFill>
                  <a:srgbClr val="A683FE"/>
                </a:solidFill>
              </a:rPr>
              <a:t>Six</a:t>
            </a:r>
          </a:p>
          <a:p>
            <a:r>
              <a:rPr lang="en-US" sz="1200" dirty="0">
                <a:solidFill>
                  <a:srgbClr val="00652F"/>
                </a:solidFill>
              </a:rPr>
              <a:t>Seven</a:t>
            </a:r>
          </a:p>
          <a:p>
            <a:r>
              <a:rPr lang="en-US" sz="1200" dirty="0">
                <a:solidFill>
                  <a:srgbClr val="92D050"/>
                </a:solidFill>
              </a:rPr>
              <a:t>Eight</a:t>
            </a:r>
          </a:p>
          <a:p>
            <a:r>
              <a:rPr lang="en-US" sz="1200" dirty="0">
                <a:solidFill>
                  <a:srgbClr val="00B0F0"/>
                </a:solidFill>
              </a:rPr>
              <a:t>Nine</a:t>
            </a:r>
            <a:r>
              <a:rPr lang="en-US" sz="1200" dirty="0"/>
              <a:t> </a:t>
            </a:r>
          </a:p>
          <a:p>
            <a:r>
              <a:rPr lang="en-US" sz="1200" dirty="0"/>
              <a:t>Twelve</a:t>
            </a:r>
          </a:p>
          <a:p>
            <a:endParaRPr lang="en-US" dirty="0"/>
          </a:p>
        </p:txBody>
      </p:sp>
      <p:sp>
        <p:nvSpPr>
          <p:cNvPr id="11" name="TextBox 10">
            <a:extLst>
              <a:ext uri="{FF2B5EF4-FFF2-40B4-BE49-F238E27FC236}">
                <a16:creationId xmlns:a16="http://schemas.microsoft.com/office/drawing/2014/main" id="{E7A3050E-8467-EE41-AE54-6EFA756C6FAD}"/>
              </a:ext>
            </a:extLst>
          </p:cNvPr>
          <p:cNvSpPr txBox="1"/>
          <p:nvPr/>
        </p:nvSpPr>
        <p:spPr>
          <a:xfrm>
            <a:off x="5812221" y="1154558"/>
            <a:ext cx="1061545" cy="2154436"/>
          </a:xfrm>
          <a:prstGeom prst="rect">
            <a:avLst/>
          </a:prstGeom>
          <a:noFill/>
        </p:spPr>
        <p:txBody>
          <a:bodyPr wrap="square" rtlCol="0">
            <a:spAutoFit/>
          </a:bodyPr>
          <a:lstStyle/>
          <a:p>
            <a:r>
              <a:rPr lang="en-US" sz="1200" dirty="0">
                <a:solidFill>
                  <a:srgbClr val="002060"/>
                </a:solidFill>
              </a:rPr>
              <a:t>20.8%</a:t>
            </a:r>
          </a:p>
          <a:p>
            <a:r>
              <a:rPr lang="en-US" sz="1200" dirty="0">
                <a:solidFill>
                  <a:srgbClr val="C00000"/>
                </a:solidFill>
              </a:rPr>
              <a:t>29.8%</a:t>
            </a:r>
          </a:p>
          <a:p>
            <a:r>
              <a:rPr lang="en-US" sz="1200" dirty="0">
                <a:solidFill>
                  <a:srgbClr val="F7F0B0"/>
                </a:solidFill>
              </a:rPr>
              <a:t>23.1%</a:t>
            </a:r>
          </a:p>
          <a:p>
            <a:r>
              <a:rPr lang="en-US" sz="1200" dirty="0">
                <a:solidFill>
                  <a:schemeClr val="accent2">
                    <a:lumMod val="75000"/>
                  </a:schemeClr>
                </a:solidFill>
              </a:rPr>
              <a:t>14.9%</a:t>
            </a:r>
          </a:p>
          <a:p>
            <a:r>
              <a:rPr lang="en-US" sz="1200" dirty="0">
                <a:solidFill>
                  <a:srgbClr val="FE9C94"/>
                </a:solidFill>
              </a:rPr>
              <a:t>7.3%</a:t>
            </a:r>
          </a:p>
          <a:p>
            <a:r>
              <a:rPr lang="en-US" sz="1200" dirty="0">
                <a:solidFill>
                  <a:srgbClr val="A683FE"/>
                </a:solidFill>
              </a:rPr>
              <a:t>2.6%</a:t>
            </a:r>
          </a:p>
          <a:p>
            <a:r>
              <a:rPr lang="en-US" sz="1200" dirty="0">
                <a:solidFill>
                  <a:srgbClr val="00652F"/>
                </a:solidFill>
              </a:rPr>
              <a:t>0.4%</a:t>
            </a:r>
          </a:p>
          <a:p>
            <a:r>
              <a:rPr lang="en-US" sz="1200" dirty="0">
                <a:solidFill>
                  <a:srgbClr val="92D050"/>
                </a:solidFill>
              </a:rPr>
              <a:t>0.7%</a:t>
            </a:r>
          </a:p>
          <a:p>
            <a:r>
              <a:rPr lang="en-US" sz="1200" dirty="0">
                <a:solidFill>
                  <a:srgbClr val="00B0F0"/>
                </a:solidFill>
              </a:rPr>
              <a:t>0.3%</a:t>
            </a:r>
          </a:p>
          <a:p>
            <a:r>
              <a:rPr lang="en-US" sz="1200" dirty="0"/>
              <a:t>0.1%</a:t>
            </a:r>
          </a:p>
          <a:p>
            <a:endParaRPr lang="en-US" dirty="0"/>
          </a:p>
        </p:txBody>
      </p:sp>
      <p:pic>
        <p:nvPicPr>
          <p:cNvPr id="13" name="Picture 12" descr="A picture containing drawing&#10;&#10;Description automatically generated">
            <a:extLst>
              <a:ext uri="{FF2B5EF4-FFF2-40B4-BE49-F238E27FC236}">
                <a16:creationId xmlns:a16="http://schemas.microsoft.com/office/drawing/2014/main" id="{211D23DA-4B03-994B-B733-CFCAFFB4A00F}"/>
              </a:ext>
            </a:extLst>
          </p:cNvPr>
          <p:cNvPicPr>
            <a:picLocks noChangeAspect="1"/>
          </p:cNvPicPr>
          <p:nvPr/>
        </p:nvPicPr>
        <p:blipFill>
          <a:blip r:embed="rId3"/>
          <a:stretch>
            <a:fillRect/>
          </a:stretch>
        </p:blipFill>
        <p:spPr>
          <a:xfrm>
            <a:off x="6892106" y="1109232"/>
            <a:ext cx="1501152" cy="1447752"/>
          </a:xfrm>
          <a:prstGeom prst="rect">
            <a:avLst/>
          </a:prstGeom>
        </p:spPr>
      </p:pic>
    </p:spTree>
    <p:extLst>
      <p:ext uri="{BB962C8B-B14F-4D97-AF65-F5344CB8AC3E}">
        <p14:creationId xmlns:p14="http://schemas.microsoft.com/office/powerpoint/2010/main" val="1816924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66B90E-B036-A340-A225-CDC8E7A56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TextBox 2">
            <a:extLst>
              <a:ext uri="{FF2B5EF4-FFF2-40B4-BE49-F238E27FC236}">
                <a16:creationId xmlns:a16="http://schemas.microsoft.com/office/drawing/2014/main" id="{DA837392-AF71-464F-8509-C61038C7D337}"/>
              </a:ext>
            </a:extLst>
          </p:cNvPr>
          <p:cNvSpPr txBox="1"/>
          <p:nvPr/>
        </p:nvSpPr>
        <p:spPr>
          <a:xfrm>
            <a:off x="262758" y="210207"/>
            <a:ext cx="4309241" cy="461665"/>
          </a:xfrm>
          <a:prstGeom prst="rect">
            <a:avLst/>
          </a:prstGeom>
          <a:noFill/>
        </p:spPr>
        <p:txBody>
          <a:bodyPr wrap="square" rtlCol="0">
            <a:spAutoFit/>
          </a:bodyPr>
          <a:lstStyle/>
          <a:p>
            <a:r>
              <a:rPr lang="en-US" sz="2400" b="1" dirty="0"/>
              <a:t>Wellness Demographics</a:t>
            </a:r>
          </a:p>
        </p:txBody>
      </p:sp>
      <p:sp>
        <p:nvSpPr>
          <p:cNvPr id="4" name="Rectangle 3">
            <a:extLst>
              <a:ext uri="{FF2B5EF4-FFF2-40B4-BE49-F238E27FC236}">
                <a16:creationId xmlns:a16="http://schemas.microsoft.com/office/drawing/2014/main" id="{11B19E1E-F8EB-944C-82CC-5B65A39A8A2E}"/>
              </a:ext>
            </a:extLst>
          </p:cNvPr>
          <p:cNvSpPr/>
          <p:nvPr/>
        </p:nvSpPr>
        <p:spPr>
          <a:xfrm>
            <a:off x="409902" y="892590"/>
            <a:ext cx="5854264" cy="305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Wellness scoring</a:t>
            </a:r>
          </a:p>
        </p:txBody>
      </p:sp>
      <p:sp>
        <p:nvSpPr>
          <p:cNvPr id="5" name="TextBox 4">
            <a:extLst>
              <a:ext uri="{FF2B5EF4-FFF2-40B4-BE49-F238E27FC236}">
                <a16:creationId xmlns:a16="http://schemas.microsoft.com/office/drawing/2014/main" id="{13E96ED0-684C-B34E-870B-87F275F7C3A7}"/>
              </a:ext>
            </a:extLst>
          </p:cNvPr>
          <p:cNvSpPr txBox="1"/>
          <p:nvPr/>
        </p:nvSpPr>
        <p:spPr>
          <a:xfrm>
            <a:off x="409902" y="1531297"/>
            <a:ext cx="2233011" cy="1569660"/>
          </a:xfrm>
          <a:prstGeom prst="rect">
            <a:avLst/>
          </a:prstGeom>
          <a:noFill/>
        </p:spPr>
        <p:txBody>
          <a:bodyPr wrap="square" rtlCol="0">
            <a:spAutoFit/>
          </a:bodyPr>
          <a:lstStyle/>
          <a:p>
            <a:r>
              <a:rPr lang="en-US" dirty="0"/>
              <a:t>Aspiring to wellness</a:t>
            </a:r>
          </a:p>
          <a:p>
            <a:r>
              <a:rPr lang="en-US" dirty="0">
                <a:solidFill>
                  <a:srgbClr val="C00000"/>
                </a:solidFill>
              </a:rPr>
              <a:t>Compromised to wellness</a:t>
            </a:r>
          </a:p>
          <a:p>
            <a:r>
              <a:rPr lang="en-US" dirty="0">
                <a:solidFill>
                  <a:schemeClr val="accent2">
                    <a:lumMod val="60000"/>
                    <a:lumOff val="40000"/>
                  </a:schemeClr>
                </a:solidFill>
              </a:rPr>
              <a:t>Epitomizing Wellness</a:t>
            </a:r>
          </a:p>
          <a:p>
            <a:r>
              <a:rPr lang="en-US" dirty="0">
                <a:solidFill>
                  <a:schemeClr val="accent2">
                    <a:lumMod val="75000"/>
                  </a:schemeClr>
                </a:solidFill>
              </a:rPr>
              <a:t>Neglected Wellness </a:t>
            </a:r>
          </a:p>
          <a:p>
            <a:r>
              <a:rPr lang="en-US" dirty="0">
                <a:solidFill>
                  <a:srgbClr val="FE9C94"/>
                </a:solidFill>
              </a:rPr>
              <a:t>Sacrificing Wellness </a:t>
            </a:r>
          </a:p>
          <a:p>
            <a:r>
              <a:rPr lang="en-US" dirty="0">
                <a:solidFill>
                  <a:srgbClr val="A683FE"/>
                </a:solidFill>
              </a:rPr>
              <a:t>Scrambling for Wellness </a:t>
            </a:r>
          </a:p>
          <a:p>
            <a:endParaRPr lang="en-US" sz="1200" dirty="0"/>
          </a:p>
        </p:txBody>
      </p:sp>
      <p:sp>
        <p:nvSpPr>
          <p:cNvPr id="6" name="TextBox 5">
            <a:extLst>
              <a:ext uri="{FF2B5EF4-FFF2-40B4-BE49-F238E27FC236}">
                <a16:creationId xmlns:a16="http://schemas.microsoft.com/office/drawing/2014/main" id="{0C9EDAD7-31AC-7A42-AB3A-B2065E0DD523}"/>
              </a:ext>
            </a:extLst>
          </p:cNvPr>
          <p:cNvSpPr txBox="1"/>
          <p:nvPr/>
        </p:nvSpPr>
        <p:spPr>
          <a:xfrm>
            <a:off x="2948151" y="1531297"/>
            <a:ext cx="777766" cy="1600438"/>
          </a:xfrm>
          <a:prstGeom prst="rect">
            <a:avLst/>
          </a:prstGeom>
          <a:noFill/>
        </p:spPr>
        <p:txBody>
          <a:bodyPr wrap="square" rtlCol="0">
            <a:spAutoFit/>
          </a:bodyPr>
          <a:lstStyle/>
          <a:p>
            <a:r>
              <a:rPr lang="en-US" dirty="0"/>
              <a:t>24.5%</a:t>
            </a:r>
          </a:p>
          <a:p>
            <a:r>
              <a:rPr lang="en-US" dirty="0">
                <a:solidFill>
                  <a:srgbClr val="C00000"/>
                </a:solidFill>
              </a:rPr>
              <a:t>1.8%</a:t>
            </a:r>
          </a:p>
          <a:p>
            <a:r>
              <a:rPr lang="en-US" dirty="0">
                <a:solidFill>
                  <a:schemeClr val="accent2">
                    <a:lumMod val="60000"/>
                    <a:lumOff val="40000"/>
                  </a:schemeClr>
                </a:solidFill>
              </a:rPr>
              <a:t>6.4%</a:t>
            </a:r>
          </a:p>
          <a:p>
            <a:r>
              <a:rPr lang="en-US" dirty="0">
                <a:solidFill>
                  <a:schemeClr val="accent2">
                    <a:lumMod val="75000"/>
                  </a:schemeClr>
                </a:solidFill>
              </a:rPr>
              <a:t>11.3%</a:t>
            </a:r>
          </a:p>
          <a:p>
            <a:r>
              <a:rPr lang="en-US" dirty="0">
                <a:solidFill>
                  <a:srgbClr val="FE9C94"/>
                </a:solidFill>
              </a:rPr>
              <a:t>39.2%</a:t>
            </a:r>
          </a:p>
          <a:p>
            <a:r>
              <a:rPr lang="en-US" dirty="0">
                <a:solidFill>
                  <a:srgbClr val="A683FE"/>
                </a:solidFill>
              </a:rPr>
              <a:t>16.8%</a:t>
            </a:r>
          </a:p>
          <a:p>
            <a:endParaRPr lang="en-US" dirty="0"/>
          </a:p>
        </p:txBody>
      </p:sp>
      <p:pic>
        <p:nvPicPr>
          <p:cNvPr id="8" name="Picture 7" descr="A picture containing drawing&#10;&#10;Description automatically generated">
            <a:extLst>
              <a:ext uri="{FF2B5EF4-FFF2-40B4-BE49-F238E27FC236}">
                <a16:creationId xmlns:a16="http://schemas.microsoft.com/office/drawing/2014/main" id="{945DD2C8-B947-E44A-B1C1-10EEB5ECFB79}"/>
              </a:ext>
            </a:extLst>
          </p:cNvPr>
          <p:cNvPicPr>
            <a:picLocks noChangeAspect="1"/>
          </p:cNvPicPr>
          <p:nvPr/>
        </p:nvPicPr>
        <p:blipFill>
          <a:blip r:embed="rId2"/>
          <a:stretch>
            <a:fillRect/>
          </a:stretch>
        </p:blipFill>
        <p:spPr>
          <a:xfrm>
            <a:off x="4284265" y="1531297"/>
            <a:ext cx="1979901" cy="1901952"/>
          </a:xfrm>
          <a:prstGeom prst="rect">
            <a:avLst/>
          </a:prstGeom>
        </p:spPr>
      </p:pic>
    </p:spTree>
    <p:extLst>
      <p:ext uri="{BB962C8B-B14F-4D97-AF65-F5344CB8AC3E}">
        <p14:creationId xmlns:p14="http://schemas.microsoft.com/office/powerpoint/2010/main" val="2037112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9897C1-F6B6-A648-84EE-039DA2D575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TextBox 2">
            <a:extLst>
              <a:ext uri="{FF2B5EF4-FFF2-40B4-BE49-F238E27FC236}">
                <a16:creationId xmlns:a16="http://schemas.microsoft.com/office/drawing/2014/main" id="{E08BE407-CC20-DE48-A83B-2353F0105BF2}"/>
              </a:ext>
            </a:extLst>
          </p:cNvPr>
          <p:cNvSpPr txBox="1"/>
          <p:nvPr/>
        </p:nvSpPr>
        <p:spPr>
          <a:xfrm>
            <a:off x="2291255" y="199696"/>
            <a:ext cx="5013434" cy="461665"/>
          </a:xfrm>
          <a:prstGeom prst="rect">
            <a:avLst/>
          </a:prstGeom>
          <a:noFill/>
        </p:spPr>
        <p:txBody>
          <a:bodyPr wrap="square" rtlCol="0">
            <a:spAutoFit/>
          </a:bodyPr>
          <a:lstStyle/>
          <a:p>
            <a:r>
              <a:rPr lang="en-US" sz="2400" b="1" dirty="0"/>
              <a:t>Frequency of item consumption</a:t>
            </a:r>
          </a:p>
        </p:txBody>
      </p:sp>
      <p:pic>
        <p:nvPicPr>
          <p:cNvPr id="4" name="Picture 3">
            <a:extLst>
              <a:ext uri="{FF2B5EF4-FFF2-40B4-BE49-F238E27FC236}">
                <a16:creationId xmlns:a16="http://schemas.microsoft.com/office/drawing/2014/main" id="{9B758CB6-C1DE-FF43-A973-12DF4E97333A}"/>
              </a:ext>
            </a:extLst>
          </p:cNvPr>
          <p:cNvPicPr>
            <a:picLocks noChangeAspect="1"/>
          </p:cNvPicPr>
          <p:nvPr/>
        </p:nvPicPr>
        <p:blipFill>
          <a:blip r:embed="rId2"/>
          <a:stretch>
            <a:fillRect/>
          </a:stretch>
        </p:blipFill>
        <p:spPr>
          <a:xfrm>
            <a:off x="1959670" y="2715557"/>
            <a:ext cx="4347561" cy="427759"/>
          </a:xfrm>
          <a:prstGeom prst="rect">
            <a:avLst/>
          </a:prstGeom>
        </p:spPr>
      </p:pic>
      <p:sp>
        <p:nvSpPr>
          <p:cNvPr id="5" name="TextBox 4">
            <a:extLst>
              <a:ext uri="{FF2B5EF4-FFF2-40B4-BE49-F238E27FC236}">
                <a16:creationId xmlns:a16="http://schemas.microsoft.com/office/drawing/2014/main" id="{D29BC8BB-DEC9-0840-A0BD-F8666D1E43F3}"/>
              </a:ext>
            </a:extLst>
          </p:cNvPr>
          <p:cNvSpPr txBox="1"/>
          <p:nvPr/>
        </p:nvSpPr>
        <p:spPr>
          <a:xfrm>
            <a:off x="512063" y="3341036"/>
            <a:ext cx="748284" cy="646331"/>
          </a:xfrm>
          <a:prstGeom prst="rect">
            <a:avLst/>
          </a:prstGeom>
          <a:noFill/>
        </p:spPr>
        <p:txBody>
          <a:bodyPr wrap="square" rtlCol="0">
            <a:spAutoFit/>
          </a:bodyPr>
          <a:lstStyle/>
          <a:p>
            <a:r>
              <a:rPr lang="en-US" sz="1200" dirty="0"/>
              <a:t>Sugar</a:t>
            </a:r>
          </a:p>
          <a:p>
            <a:endParaRPr lang="en-US" sz="1200" dirty="0"/>
          </a:p>
          <a:p>
            <a:endParaRPr lang="en-US" sz="1200" dirty="0"/>
          </a:p>
        </p:txBody>
      </p:sp>
      <p:pic>
        <p:nvPicPr>
          <p:cNvPr id="7" name="Picture 6">
            <a:extLst>
              <a:ext uri="{FF2B5EF4-FFF2-40B4-BE49-F238E27FC236}">
                <a16:creationId xmlns:a16="http://schemas.microsoft.com/office/drawing/2014/main" id="{FB5072A3-7A87-284B-B1F5-22B80CB4E0DC}"/>
              </a:ext>
            </a:extLst>
          </p:cNvPr>
          <p:cNvPicPr>
            <a:picLocks noChangeAspect="1"/>
          </p:cNvPicPr>
          <p:nvPr/>
        </p:nvPicPr>
        <p:blipFill>
          <a:blip r:embed="rId3"/>
          <a:stretch>
            <a:fillRect/>
          </a:stretch>
        </p:blipFill>
        <p:spPr>
          <a:xfrm>
            <a:off x="1967869" y="3341036"/>
            <a:ext cx="4394708" cy="208947"/>
          </a:xfrm>
          <a:prstGeom prst="rect">
            <a:avLst/>
          </a:prstGeom>
        </p:spPr>
      </p:pic>
      <p:pic>
        <p:nvPicPr>
          <p:cNvPr id="13" name="Picture 12">
            <a:extLst>
              <a:ext uri="{FF2B5EF4-FFF2-40B4-BE49-F238E27FC236}">
                <a16:creationId xmlns:a16="http://schemas.microsoft.com/office/drawing/2014/main" id="{BD6A33E0-11B8-F74F-A5AD-C052A029EDB9}"/>
              </a:ext>
            </a:extLst>
          </p:cNvPr>
          <p:cNvPicPr>
            <a:picLocks noChangeAspect="1"/>
          </p:cNvPicPr>
          <p:nvPr/>
        </p:nvPicPr>
        <p:blipFill>
          <a:blip r:embed="rId4"/>
          <a:stretch>
            <a:fillRect/>
          </a:stretch>
        </p:blipFill>
        <p:spPr>
          <a:xfrm>
            <a:off x="1958646" y="1385072"/>
            <a:ext cx="4349610" cy="265176"/>
          </a:xfrm>
          <a:prstGeom prst="rect">
            <a:avLst/>
          </a:prstGeom>
        </p:spPr>
      </p:pic>
      <p:sp>
        <p:nvSpPr>
          <p:cNvPr id="14" name="TextBox 13">
            <a:extLst>
              <a:ext uri="{FF2B5EF4-FFF2-40B4-BE49-F238E27FC236}">
                <a16:creationId xmlns:a16="http://schemas.microsoft.com/office/drawing/2014/main" id="{3E9E9E43-E17D-C641-BE5D-90C981CF0458}"/>
              </a:ext>
            </a:extLst>
          </p:cNvPr>
          <p:cNvSpPr txBox="1"/>
          <p:nvPr/>
        </p:nvSpPr>
        <p:spPr>
          <a:xfrm>
            <a:off x="518945" y="1351970"/>
            <a:ext cx="861848" cy="276999"/>
          </a:xfrm>
          <a:prstGeom prst="rect">
            <a:avLst/>
          </a:prstGeom>
          <a:noFill/>
        </p:spPr>
        <p:txBody>
          <a:bodyPr wrap="square" rtlCol="0">
            <a:spAutoFit/>
          </a:bodyPr>
          <a:lstStyle/>
          <a:p>
            <a:r>
              <a:rPr lang="en-US" sz="1200" dirty="0"/>
              <a:t>Cereal</a:t>
            </a:r>
          </a:p>
        </p:txBody>
      </p:sp>
      <p:pic>
        <p:nvPicPr>
          <p:cNvPr id="16" name="Picture 15">
            <a:extLst>
              <a:ext uri="{FF2B5EF4-FFF2-40B4-BE49-F238E27FC236}">
                <a16:creationId xmlns:a16="http://schemas.microsoft.com/office/drawing/2014/main" id="{F574AD6D-AB12-E348-9F3B-99C85BE855F3}"/>
              </a:ext>
            </a:extLst>
          </p:cNvPr>
          <p:cNvPicPr>
            <a:picLocks noChangeAspect="1"/>
          </p:cNvPicPr>
          <p:nvPr/>
        </p:nvPicPr>
        <p:blipFill>
          <a:blip r:embed="rId5"/>
          <a:stretch>
            <a:fillRect/>
          </a:stretch>
        </p:blipFill>
        <p:spPr>
          <a:xfrm>
            <a:off x="1956596" y="1599147"/>
            <a:ext cx="4347560" cy="265051"/>
          </a:xfrm>
          <a:prstGeom prst="rect">
            <a:avLst/>
          </a:prstGeom>
        </p:spPr>
      </p:pic>
      <p:sp>
        <p:nvSpPr>
          <p:cNvPr id="17" name="TextBox 16">
            <a:extLst>
              <a:ext uri="{FF2B5EF4-FFF2-40B4-BE49-F238E27FC236}">
                <a16:creationId xmlns:a16="http://schemas.microsoft.com/office/drawing/2014/main" id="{986B3BA7-3176-0B4E-B1AE-0F9C8E61D72E}"/>
              </a:ext>
            </a:extLst>
          </p:cNvPr>
          <p:cNvSpPr txBox="1"/>
          <p:nvPr/>
        </p:nvSpPr>
        <p:spPr>
          <a:xfrm>
            <a:off x="498347" y="1587199"/>
            <a:ext cx="1219200" cy="276999"/>
          </a:xfrm>
          <a:prstGeom prst="rect">
            <a:avLst/>
          </a:prstGeom>
          <a:noFill/>
        </p:spPr>
        <p:txBody>
          <a:bodyPr wrap="square" rtlCol="0">
            <a:spAutoFit/>
          </a:bodyPr>
          <a:lstStyle/>
          <a:p>
            <a:r>
              <a:rPr lang="en-US" sz="1200" dirty="0"/>
              <a:t>Ground Coffee</a:t>
            </a:r>
          </a:p>
        </p:txBody>
      </p:sp>
      <p:pic>
        <p:nvPicPr>
          <p:cNvPr id="19" name="Picture 18">
            <a:extLst>
              <a:ext uri="{FF2B5EF4-FFF2-40B4-BE49-F238E27FC236}">
                <a16:creationId xmlns:a16="http://schemas.microsoft.com/office/drawing/2014/main" id="{6C325C74-4444-914A-8370-9BE4FA6F6A2D}"/>
              </a:ext>
            </a:extLst>
          </p:cNvPr>
          <p:cNvPicPr>
            <a:picLocks noChangeAspect="1"/>
          </p:cNvPicPr>
          <p:nvPr/>
        </p:nvPicPr>
        <p:blipFill>
          <a:blip r:embed="rId6"/>
          <a:stretch>
            <a:fillRect/>
          </a:stretch>
        </p:blipFill>
        <p:spPr>
          <a:xfrm>
            <a:off x="1944296" y="1829637"/>
            <a:ext cx="4355760" cy="255128"/>
          </a:xfrm>
          <a:prstGeom prst="rect">
            <a:avLst/>
          </a:prstGeom>
        </p:spPr>
      </p:pic>
      <p:sp>
        <p:nvSpPr>
          <p:cNvPr id="20" name="TextBox 19">
            <a:extLst>
              <a:ext uri="{FF2B5EF4-FFF2-40B4-BE49-F238E27FC236}">
                <a16:creationId xmlns:a16="http://schemas.microsoft.com/office/drawing/2014/main" id="{54C7BA0C-178F-4441-A4F4-545CCA787548}"/>
              </a:ext>
            </a:extLst>
          </p:cNvPr>
          <p:cNvSpPr txBox="1"/>
          <p:nvPr/>
        </p:nvSpPr>
        <p:spPr>
          <a:xfrm>
            <a:off x="502447" y="1831927"/>
            <a:ext cx="1219199" cy="276999"/>
          </a:xfrm>
          <a:prstGeom prst="rect">
            <a:avLst/>
          </a:prstGeom>
          <a:noFill/>
        </p:spPr>
        <p:txBody>
          <a:bodyPr wrap="square" rtlCol="0">
            <a:spAutoFit/>
          </a:bodyPr>
          <a:lstStyle/>
          <a:p>
            <a:r>
              <a:rPr lang="en-US" sz="1200" dirty="0"/>
              <a:t>Bottle water</a:t>
            </a:r>
          </a:p>
        </p:txBody>
      </p:sp>
      <p:pic>
        <p:nvPicPr>
          <p:cNvPr id="22" name="Picture 21">
            <a:extLst>
              <a:ext uri="{FF2B5EF4-FFF2-40B4-BE49-F238E27FC236}">
                <a16:creationId xmlns:a16="http://schemas.microsoft.com/office/drawing/2014/main" id="{8093E53F-2D69-0544-A259-2C0DD4368C82}"/>
              </a:ext>
            </a:extLst>
          </p:cNvPr>
          <p:cNvPicPr>
            <a:picLocks noChangeAspect="1"/>
          </p:cNvPicPr>
          <p:nvPr/>
        </p:nvPicPr>
        <p:blipFill>
          <a:blip r:embed="rId7"/>
          <a:stretch>
            <a:fillRect/>
          </a:stretch>
        </p:blipFill>
        <p:spPr>
          <a:xfrm>
            <a:off x="1944296" y="2056459"/>
            <a:ext cx="4355760" cy="238584"/>
          </a:xfrm>
          <a:prstGeom prst="rect">
            <a:avLst/>
          </a:prstGeom>
        </p:spPr>
      </p:pic>
      <p:sp>
        <p:nvSpPr>
          <p:cNvPr id="23" name="TextBox 22">
            <a:extLst>
              <a:ext uri="{FF2B5EF4-FFF2-40B4-BE49-F238E27FC236}">
                <a16:creationId xmlns:a16="http://schemas.microsoft.com/office/drawing/2014/main" id="{23A5AEC9-EFA8-CE42-9E72-BCF9EA479D03}"/>
              </a:ext>
            </a:extLst>
          </p:cNvPr>
          <p:cNvSpPr txBox="1"/>
          <p:nvPr/>
        </p:nvSpPr>
        <p:spPr>
          <a:xfrm>
            <a:off x="498347" y="2037251"/>
            <a:ext cx="1019504" cy="276999"/>
          </a:xfrm>
          <a:prstGeom prst="rect">
            <a:avLst/>
          </a:prstGeom>
          <a:noFill/>
        </p:spPr>
        <p:txBody>
          <a:bodyPr wrap="square" rtlCol="0">
            <a:spAutoFit/>
          </a:bodyPr>
          <a:lstStyle/>
          <a:p>
            <a:r>
              <a:rPr lang="en-US" sz="1200" dirty="0"/>
              <a:t>Milk</a:t>
            </a:r>
          </a:p>
        </p:txBody>
      </p:sp>
      <p:pic>
        <p:nvPicPr>
          <p:cNvPr id="25" name="Picture 24">
            <a:extLst>
              <a:ext uri="{FF2B5EF4-FFF2-40B4-BE49-F238E27FC236}">
                <a16:creationId xmlns:a16="http://schemas.microsoft.com/office/drawing/2014/main" id="{9AA7B643-E781-A74C-8A36-65EA7CB2EC8D}"/>
              </a:ext>
            </a:extLst>
          </p:cNvPr>
          <p:cNvPicPr>
            <a:picLocks noChangeAspect="1"/>
          </p:cNvPicPr>
          <p:nvPr/>
        </p:nvPicPr>
        <p:blipFill>
          <a:blip r:embed="rId8"/>
          <a:stretch>
            <a:fillRect/>
          </a:stretch>
        </p:blipFill>
        <p:spPr>
          <a:xfrm>
            <a:off x="1936096" y="2300464"/>
            <a:ext cx="4363960" cy="208388"/>
          </a:xfrm>
          <a:prstGeom prst="rect">
            <a:avLst/>
          </a:prstGeom>
        </p:spPr>
      </p:pic>
      <p:sp>
        <p:nvSpPr>
          <p:cNvPr id="26" name="TextBox 25">
            <a:extLst>
              <a:ext uri="{FF2B5EF4-FFF2-40B4-BE49-F238E27FC236}">
                <a16:creationId xmlns:a16="http://schemas.microsoft.com/office/drawing/2014/main" id="{02B63B32-B667-5C40-9037-4232F572BF1A}"/>
              </a:ext>
            </a:extLst>
          </p:cNvPr>
          <p:cNvSpPr txBox="1"/>
          <p:nvPr/>
        </p:nvSpPr>
        <p:spPr>
          <a:xfrm>
            <a:off x="498347" y="2273742"/>
            <a:ext cx="1589255" cy="276999"/>
          </a:xfrm>
          <a:prstGeom prst="rect">
            <a:avLst/>
          </a:prstGeom>
          <a:noFill/>
        </p:spPr>
        <p:txBody>
          <a:bodyPr wrap="square" rtlCol="0">
            <a:spAutoFit/>
          </a:bodyPr>
          <a:lstStyle/>
          <a:p>
            <a:r>
              <a:rPr lang="en-US" sz="1200" dirty="0"/>
              <a:t>Fresh vegetables</a:t>
            </a:r>
          </a:p>
        </p:txBody>
      </p:sp>
      <p:pic>
        <p:nvPicPr>
          <p:cNvPr id="28" name="Picture 27">
            <a:extLst>
              <a:ext uri="{FF2B5EF4-FFF2-40B4-BE49-F238E27FC236}">
                <a16:creationId xmlns:a16="http://schemas.microsoft.com/office/drawing/2014/main" id="{8211AF40-4D23-1640-8EFF-A2EED79DE33D}"/>
              </a:ext>
            </a:extLst>
          </p:cNvPr>
          <p:cNvPicPr>
            <a:picLocks noChangeAspect="1"/>
          </p:cNvPicPr>
          <p:nvPr/>
        </p:nvPicPr>
        <p:blipFill>
          <a:blip r:embed="rId9"/>
          <a:stretch>
            <a:fillRect/>
          </a:stretch>
        </p:blipFill>
        <p:spPr>
          <a:xfrm>
            <a:off x="1944296" y="2482432"/>
            <a:ext cx="4363960" cy="233125"/>
          </a:xfrm>
          <a:prstGeom prst="rect">
            <a:avLst/>
          </a:prstGeom>
        </p:spPr>
      </p:pic>
      <p:sp>
        <p:nvSpPr>
          <p:cNvPr id="29" name="TextBox 28">
            <a:extLst>
              <a:ext uri="{FF2B5EF4-FFF2-40B4-BE49-F238E27FC236}">
                <a16:creationId xmlns:a16="http://schemas.microsoft.com/office/drawing/2014/main" id="{66AC08FB-77C3-6349-BB43-E831CE5C6C1B}"/>
              </a:ext>
            </a:extLst>
          </p:cNvPr>
          <p:cNvSpPr txBox="1"/>
          <p:nvPr/>
        </p:nvSpPr>
        <p:spPr>
          <a:xfrm>
            <a:off x="498347" y="2462719"/>
            <a:ext cx="1107947" cy="276999"/>
          </a:xfrm>
          <a:prstGeom prst="rect">
            <a:avLst/>
          </a:prstGeom>
          <a:noFill/>
        </p:spPr>
        <p:txBody>
          <a:bodyPr wrap="square" rtlCol="0">
            <a:spAutoFit/>
          </a:bodyPr>
          <a:lstStyle/>
          <a:p>
            <a:r>
              <a:rPr lang="en-US" sz="1200" dirty="0"/>
              <a:t>Fresh Fruit</a:t>
            </a:r>
          </a:p>
        </p:txBody>
      </p:sp>
      <p:sp>
        <p:nvSpPr>
          <p:cNvPr id="30" name="TextBox 29">
            <a:extLst>
              <a:ext uri="{FF2B5EF4-FFF2-40B4-BE49-F238E27FC236}">
                <a16:creationId xmlns:a16="http://schemas.microsoft.com/office/drawing/2014/main" id="{49AE12ED-28A0-EA42-B1F3-E917B14F7E64}"/>
              </a:ext>
            </a:extLst>
          </p:cNvPr>
          <p:cNvSpPr txBox="1"/>
          <p:nvPr/>
        </p:nvSpPr>
        <p:spPr>
          <a:xfrm>
            <a:off x="506367" y="2651696"/>
            <a:ext cx="1261241" cy="276999"/>
          </a:xfrm>
          <a:prstGeom prst="rect">
            <a:avLst/>
          </a:prstGeom>
          <a:noFill/>
        </p:spPr>
        <p:txBody>
          <a:bodyPr wrap="square" rtlCol="0">
            <a:spAutoFit/>
          </a:bodyPr>
          <a:lstStyle/>
          <a:p>
            <a:r>
              <a:rPr lang="en-US" sz="1200" dirty="0"/>
              <a:t>Multivitamins</a:t>
            </a:r>
          </a:p>
        </p:txBody>
      </p:sp>
      <p:sp>
        <p:nvSpPr>
          <p:cNvPr id="31" name="TextBox 30">
            <a:extLst>
              <a:ext uri="{FF2B5EF4-FFF2-40B4-BE49-F238E27FC236}">
                <a16:creationId xmlns:a16="http://schemas.microsoft.com/office/drawing/2014/main" id="{07E20A5A-1B8C-BD43-8620-2A9C554620B6}"/>
              </a:ext>
            </a:extLst>
          </p:cNvPr>
          <p:cNvSpPr txBox="1"/>
          <p:nvPr/>
        </p:nvSpPr>
        <p:spPr>
          <a:xfrm>
            <a:off x="518945" y="2888187"/>
            <a:ext cx="1337007" cy="492443"/>
          </a:xfrm>
          <a:prstGeom prst="rect">
            <a:avLst/>
          </a:prstGeom>
          <a:noFill/>
        </p:spPr>
        <p:txBody>
          <a:bodyPr wrap="square" rtlCol="0">
            <a:spAutoFit/>
          </a:bodyPr>
          <a:lstStyle/>
          <a:p>
            <a:r>
              <a:rPr lang="en-US" sz="1200" dirty="0"/>
              <a:t>Letter Vitamins</a:t>
            </a:r>
          </a:p>
          <a:p>
            <a:endParaRPr lang="en-US" dirty="0"/>
          </a:p>
        </p:txBody>
      </p:sp>
      <p:sp>
        <p:nvSpPr>
          <p:cNvPr id="32" name="TextBox 31">
            <a:extLst>
              <a:ext uri="{FF2B5EF4-FFF2-40B4-BE49-F238E27FC236}">
                <a16:creationId xmlns:a16="http://schemas.microsoft.com/office/drawing/2014/main" id="{A0C3FBE3-4E71-2141-8E51-E4AE594297FD}"/>
              </a:ext>
            </a:extLst>
          </p:cNvPr>
          <p:cNvSpPr txBox="1"/>
          <p:nvPr/>
        </p:nvSpPr>
        <p:spPr>
          <a:xfrm>
            <a:off x="495372" y="3085938"/>
            <a:ext cx="1448924" cy="276999"/>
          </a:xfrm>
          <a:prstGeom prst="rect">
            <a:avLst/>
          </a:prstGeom>
          <a:noFill/>
        </p:spPr>
        <p:txBody>
          <a:bodyPr wrap="square" rtlCol="0">
            <a:spAutoFit/>
          </a:bodyPr>
          <a:lstStyle/>
          <a:p>
            <a:r>
              <a:rPr lang="en-US" sz="1200" dirty="0"/>
              <a:t>Packaged cheese</a:t>
            </a:r>
          </a:p>
        </p:txBody>
      </p:sp>
      <p:pic>
        <p:nvPicPr>
          <p:cNvPr id="34" name="Picture 33">
            <a:extLst>
              <a:ext uri="{FF2B5EF4-FFF2-40B4-BE49-F238E27FC236}">
                <a16:creationId xmlns:a16="http://schemas.microsoft.com/office/drawing/2014/main" id="{AAF620F8-4EBF-8C40-8603-ECACFBAC09D4}"/>
              </a:ext>
            </a:extLst>
          </p:cNvPr>
          <p:cNvPicPr>
            <a:picLocks noChangeAspect="1"/>
          </p:cNvPicPr>
          <p:nvPr/>
        </p:nvPicPr>
        <p:blipFill>
          <a:blip r:embed="rId10"/>
          <a:stretch>
            <a:fillRect/>
          </a:stretch>
        </p:blipFill>
        <p:spPr>
          <a:xfrm>
            <a:off x="1967869" y="3127086"/>
            <a:ext cx="4371135" cy="233125"/>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6DB7D1A3-5F67-5E4B-87BD-034452CDFA7C}"/>
              </a:ext>
            </a:extLst>
          </p:cNvPr>
          <p:cNvPicPr>
            <a:picLocks noChangeAspect="1"/>
          </p:cNvPicPr>
          <p:nvPr/>
        </p:nvPicPr>
        <p:blipFill>
          <a:blip r:embed="rId11"/>
          <a:stretch>
            <a:fillRect/>
          </a:stretch>
        </p:blipFill>
        <p:spPr>
          <a:xfrm>
            <a:off x="6700943" y="1379838"/>
            <a:ext cx="968821" cy="705764"/>
          </a:xfrm>
          <a:prstGeom prst="rect">
            <a:avLst/>
          </a:prstGeom>
        </p:spPr>
      </p:pic>
      <p:sp>
        <p:nvSpPr>
          <p:cNvPr id="38" name="TextBox 37">
            <a:extLst>
              <a:ext uri="{FF2B5EF4-FFF2-40B4-BE49-F238E27FC236}">
                <a16:creationId xmlns:a16="http://schemas.microsoft.com/office/drawing/2014/main" id="{626938FC-4A8E-2D42-935E-66DE81B4CAD4}"/>
              </a:ext>
            </a:extLst>
          </p:cNvPr>
          <p:cNvSpPr txBox="1"/>
          <p:nvPr/>
        </p:nvSpPr>
        <p:spPr>
          <a:xfrm>
            <a:off x="512063" y="808788"/>
            <a:ext cx="4053055" cy="307777"/>
          </a:xfrm>
          <a:prstGeom prst="rect">
            <a:avLst/>
          </a:prstGeom>
          <a:noFill/>
        </p:spPr>
        <p:txBody>
          <a:bodyPr wrap="square" rtlCol="0">
            <a:spAutoFit/>
          </a:bodyPr>
          <a:lstStyle/>
          <a:p>
            <a:pPr marL="285750" indent="-285750">
              <a:buFont typeface="Arial" panose="020B0604020202020204" pitchFamily="34" charset="0"/>
              <a:buChar char="•"/>
            </a:pPr>
            <a:r>
              <a:rPr lang="en-US" b="1" i="1" dirty="0"/>
              <a:t>Items that people consume a lot</a:t>
            </a:r>
          </a:p>
        </p:txBody>
      </p:sp>
      <p:sp>
        <p:nvSpPr>
          <p:cNvPr id="40" name="Rectangle 39">
            <a:extLst>
              <a:ext uri="{FF2B5EF4-FFF2-40B4-BE49-F238E27FC236}">
                <a16:creationId xmlns:a16="http://schemas.microsoft.com/office/drawing/2014/main" id="{CA91777C-9E31-0741-A0AB-CF3FB772E9A7}"/>
              </a:ext>
            </a:extLst>
          </p:cNvPr>
          <p:cNvSpPr/>
          <p:nvPr/>
        </p:nvSpPr>
        <p:spPr>
          <a:xfrm>
            <a:off x="6718301" y="2314250"/>
            <a:ext cx="2215492" cy="123573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Most of the items that people consume a lot are healthy except for </a:t>
            </a:r>
            <a:r>
              <a:rPr lang="en-US" b="1" dirty="0">
                <a:solidFill>
                  <a:schemeClr val="tx1"/>
                </a:solidFill>
              </a:rPr>
              <a:t>Sugar</a:t>
            </a:r>
            <a:r>
              <a:rPr lang="en-US" dirty="0">
                <a:solidFill>
                  <a:schemeClr val="tx1"/>
                </a:solidFill>
              </a:rPr>
              <a:t> and </a:t>
            </a:r>
            <a:r>
              <a:rPr lang="en-US" b="1" dirty="0">
                <a:solidFill>
                  <a:schemeClr val="tx1"/>
                </a:solidFill>
              </a:rPr>
              <a:t>Packaged</a:t>
            </a:r>
            <a:r>
              <a:rPr lang="en-US" dirty="0">
                <a:solidFill>
                  <a:schemeClr val="tx1"/>
                </a:solidFill>
              </a:rPr>
              <a:t> </a:t>
            </a:r>
            <a:r>
              <a:rPr lang="en-US" b="1" dirty="0">
                <a:solidFill>
                  <a:schemeClr val="tx1"/>
                </a:solidFill>
              </a:rPr>
              <a:t>cheese</a:t>
            </a:r>
          </a:p>
          <a:p>
            <a:pPr algn="ctr"/>
            <a:endParaRPr lang="en-US" dirty="0">
              <a:solidFill>
                <a:schemeClr val="tx1"/>
              </a:solidFill>
            </a:endParaRPr>
          </a:p>
        </p:txBody>
      </p:sp>
    </p:spTree>
    <p:extLst>
      <p:ext uri="{BB962C8B-B14F-4D97-AF65-F5344CB8AC3E}">
        <p14:creationId xmlns:p14="http://schemas.microsoft.com/office/powerpoint/2010/main" val="23460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B10999-C424-0C4A-ADD6-8D909DFDD6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TextBox 2">
            <a:extLst>
              <a:ext uri="{FF2B5EF4-FFF2-40B4-BE49-F238E27FC236}">
                <a16:creationId xmlns:a16="http://schemas.microsoft.com/office/drawing/2014/main" id="{88132A9C-2923-3242-939C-5735C08A7FD9}"/>
              </a:ext>
            </a:extLst>
          </p:cNvPr>
          <p:cNvSpPr txBox="1"/>
          <p:nvPr/>
        </p:nvSpPr>
        <p:spPr>
          <a:xfrm>
            <a:off x="1366345" y="210207"/>
            <a:ext cx="6947338" cy="461665"/>
          </a:xfrm>
          <a:prstGeom prst="rect">
            <a:avLst/>
          </a:prstGeom>
          <a:noFill/>
        </p:spPr>
        <p:txBody>
          <a:bodyPr wrap="square" rtlCol="0">
            <a:spAutoFit/>
          </a:bodyPr>
          <a:lstStyle/>
          <a:p>
            <a:r>
              <a:rPr lang="en-US" sz="2400" b="1" dirty="0"/>
              <a:t>Frequency of item consumption continued</a:t>
            </a:r>
          </a:p>
        </p:txBody>
      </p:sp>
      <p:sp>
        <p:nvSpPr>
          <p:cNvPr id="4" name="TextBox 3">
            <a:extLst>
              <a:ext uri="{FF2B5EF4-FFF2-40B4-BE49-F238E27FC236}">
                <a16:creationId xmlns:a16="http://schemas.microsoft.com/office/drawing/2014/main" id="{5D648AEE-3A68-FB4E-B160-2120C74C5B02}"/>
              </a:ext>
            </a:extLst>
          </p:cNvPr>
          <p:cNvSpPr txBox="1"/>
          <p:nvPr/>
        </p:nvSpPr>
        <p:spPr>
          <a:xfrm>
            <a:off x="599089" y="882869"/>
            <a:ext cx="3447393" cy="523220"/>
          </a:xfrm>
          <a:prstGeom prst="rect">
            <a:avLst/>
          </a:prstGeom>
          <a:noFill/>
        </p:spPr>
        <p:txBody>
          <a:bodyPr wrap="square" rtlCol="0">
            <a:spAutoFit/>
          </a:bodyPr>
          <a:lstStyle/>
          <a:p>
            <a:pPr marL="285750" indent="-285750">
              <a:buFont typeface="Arial" panose="020B0604020202020204" pitchFamily="34" charset="0"/>
              <a:buChar char="•"/>
            </a:pPr>
            <a:r>
              <a:rPr lang="en-US" b="1" i="1" dirty="0"/>
              <a:t>Items that people hardly consume</a:t>
            </a:r>
          </a:p>
          <a:p>
            <a:endParaRPr lang="en-US" dirty="0"/>
          </a:p>
        </p:txBody>
      </p:sp>
      <p:pic>
        <p:nvPicPr>
          <p:cNvPr id="6" name="Picture 5">
            <a:extLst>
              <a:ext uri="{FF2B5EF4-FFF2-40B4-BE49-F238E27FC236}">
                <a16:creationId xmlns:a16="http://schemas.microsoft.com/office/drawing/2014/main" id="{1E514BAE-4607-4247-8B38-381DC1AC3CC3}"/>
              </a:ext>
            </a:extLst>
          </p:cNvPr>
          <p:cNvPicPr>
            <a:picLocks noChangeAspect="1"/>
          </p:cNvPicPr>
          <p:nvPr/>
        </p:nvPicPr>
        <p:blipFill>
          <a:blip r:embed="rId2"/>
          <a:stretch>
            <a:fillRect/>
          </a:stretch>
        </p:blipFill>
        <p:spPr>
          <a:xfrm>
            <a:off x="2217673" y="3244590"/>
            <a:ext cx="4584919" cy="197109"/>
          </a:xfrm>
          <a:prstGeom prst="rect">
            <a:avLst/>
          </a:prstGeom>
        </p:spPr>
      </p:pic>
      <p:sp>
        <p:nvSpPr>
          <p:cNvPr id="7" name="TextBox 6">
            <a:extLst>
              <a:ext uri="{FF2B5EF4-FFF2-40B4-BE49-F238E27FC236}">
                <a16:creationId xmlns:a16="http://schemas.microsoft.com/office/drawing/2014/main" id="{38D59AB8-72C7-BF42-9E35-AE035A8A8F71}"/>
              </a:ext>
            </a:extLst>
          </p:cNvPr>
          <p:cNvSpPr txBox="1"/>
          <p:nvPr/>
        </p:nvSpPr>
        <p:spPr>
          <a:xfrm>
            <a:off x="809298" y="3204644"/>
            <a:ext cx="798786" cy="276999"/>
          </a:xfrm>
          <a:prstGeom prst="rect">
            <a:avLst/>
          </a:prstGeom>
          <a:noFill/>
        </p:spPr>
        <p:txBody>
          <a:bodyPr wrap="square" rtlCol="0">
            <a:spAutoFit/>
          </a:bodyPr>
          <a:lstStyle/>
          <a:p>
            <a:r>
              <a:rPr lang="en-US" sz="1200" dirty="0"/>
              <a:t>Gin</a:t>
            </a:r>
          </a:p>
        </p:txBody>
      </p:sp>
      <p:pic>
        <p:nvPicPr>
          <p:cNvPr id="9" name="Picture 8">
            <a:extLst>
              <a:ext uri="{FF2B5EF4-FFF2-40B4-BE49-F238E27FC236}">
                <a16:creationId xmlns:a16="http://schemas.microsoft.com/office/drawing/2014/main" id="{1F5AEF65-8B46-7341-8E99-4AFEA88F1A77}"/>
              </a:ext>
            </a:extLst>
          </p:cNvPr>
          <p:cNvPicPr>
            <a:picLocks noChangeAspect="1"/>
          </p:cNvPicPr>
          <p:nvPr/>
        </p:nvPicPr>
        <p:blipFill>
          <a:blip r:embed="rId3"/>
          <a:stretch>
            <a:fillRect/>
          </a:stretch>
        </p:blipFill>
        <p:spPr>
          <a:xfrm>
            <a:off x="2217674" y="1624882"/>
            <a:ext cx="4584919" cy="197109"/>
          </a:xfrm>
          <a:prstGeom prst="rect">
            <a:avLst/>
          </a:prstGeom>
        </p:spPr>
      </p:pic>
      <p:sp>
        <p:nvSpPr>
          <p:cNvPr id="10" name="TextBox 9">
            <a:extLst>
              <a:ext uri="{FF2B5EF4-FFF2-40B4-BE49-F238E27FC236}">
                <a16:creationId xmlns:a16="http://schemas.microsoft.com/office/drawing/2014/main" id="{AC68E883-5714-E140-A11C-575E086169FB}"/>
              </a:ext>
            </a:extLst>
          </p:cNvPr>
          <p:cNvSpPr txBox="1"/>
          <p:nvPr/>
        </p:nvSpPr>
        <p:spPr>
          <a:xfrm>
            <a:off x="830311" y="1542236"/>
            <a:ext cx="798785" cy="276999"/>
          </a:xfrm>
          <a:prstGeom prst="rect">
            <a:avLst/>
          </a:prstGeom>
          <a:noFill/>
        </p:spPr>
        <p:txBody>
          <a:bodyPr wrap="square" rtlCol="0">
            <a:spAutoFit/>
          </a:bodyPr>
          <a:lstStyle/>
          <a:p>
            <a:r>
              <a:rPr lang="en-US" sz="1200" dirty="0"/>
              <a:t>Scotch</a:t>
            </a:r>
          </a:p>
        </p:txBody>
      </p:sp>
      <p:pic>
        <p:nvPicPr>
          <p:cNvPr id="12" name="Picture 11">
            <a:extLst>
              <a:ext uri="{FF2B5EF4-FFF2-40B4-BE49-F238E27FC236}">
                <a16:creationId xmlns:a16="http://schemas.microsoft.com/office/drawing/2014/main" id="{140B48CE-73D6-9E4F-8AF6-67EAE753E16B}"/>
              </a:ext>
            </a:extLst>
          </p:cNvPr>
          <p:cNvPicPr>
            <a:picLocks noChangeAspect="1"/>
          </p:cNvPicPr>
          <p:nvPr/>
        </p:nvPicPr>
        <p:blipFill>
          <a:blip r:embed="rId4"/>
          <a:stretch>
            <a:fillRect/>
          </a:stretch>
        </p:blipFill>
        <p:spPr>
          <a:xfrm>
            <a:off x="2217675" y="1803923"/>
            <a:ext cx="4584919" cy="197109"/>
          </a:xfrm>
          <a:prstGeom prst="rect">
            <a:avLst/>
          </a:prstGeom>
        </p:spPr>
      </p:pic>
      <p:sp>
        <p:nvSpPr>
          <p:cNvPr id="13" name="TextBox 12">
            <a:extLst>
              <a:ext uri="{FF2B5EF4-FFF2-40B4-BE49-F238E27FC236}">
                <a16:creationId xmlns:a16="http://schemas.microsoft.com/office/drawing/2014/main" id="{FBB75096-FE34-6842-8000-53AA56946E2E}"/>
              </a:ext>
            </a:extLst>
          </p:cNvPr>
          <p:cNvSpPr txBox="1"/>
          <p:nvPr/>
        </p:nvSpPr>
        <p:spPr>
          <a:xfrm>
            <a:off x="840823" y="1736358"/>
            <a:ext cx="1051035" cy="276999"/>
          </a:xfrm>
          <a:prstGeom prst="rect">
            <a:avLst/>
          </a:prstGeom>
          <a:noFill/>
        </p:spPr>
        <p:txBody>
          <a:bodyPr wrap="square" rtlCol="0">
            <a:spAutoFit/>
          </a:bodyPr>
          <a:lstStyle/>
          <a:p>
            <a:r>
              <a:rPr lang="en-US" sz="1200" dirty="0"/>
              <a:t>Echinacea</a:t>
            </a:r>
          </a:p>
        </p:txBody>
      </p:sp>
      <p:pic>
        <p:nvPicPr>
          <p:cNvPr id="15" name="Picture 14">
            <a:extLst>
              <a:ext uri="{FF2B5EF4-FFF2-40B4-BE49-F238E27FC236}">
                <a16:creationId xmlns:a16="http://schemas.microsoft.com/office/drawing/2014/main" id="{5664F06F-2B04-3C4C-8BB9-26E1F946E099}"/>
              </a:ext>
            </a:extLst>
          </p:cNvPr>
          <p:cNvPicPr>
            <a:picLocks noChangeAspect="1"/>
          </p:cNvPicPr>
          <p:nvPr/>
        </p:nvPicPr>
        <p:blipFill>
          <a:blip r:embed="rId5"/>
          <a:stretch>
            <a:fillRect/>
          </a:stretch>
        </p:blipFill>
        <p:spPr>
          <a:xfrm>
            <a:off x="2217676" y="1997858"/>
            <a:ext cx="4584919" cy="214535"/>
          </a:xfrm>
          <a:prstGeom prst="rect">
            <a:avLst/>
          </a:prstGeom>
        </p:spPr>
      </p:pic>
      <p:sp>
        <p:nvSpPr>
          <p:cNvPr id="16" name="TextBox 15">
            <a:extLst>
              <a:ext uri="{FF2B5EF4-FFF2-40B4-BE49-F238E27FC236}">
                <a16:creationId xmlns:a16="http://schemas.microsoft.com/office/drawing/2014/main" id="{F5A83A88-60C1-3848-8E8B-BFB3E4BDE4DC}"/>
              </a:ext>
            </a:extLst>
          </p:cNvPr>
          <p:cNvSpPr txBox="1"/>
          <p:nvPr/>
        </p:nvSpPr>
        <p:spPr>
          <a:xfrm>
            <a:off x="809298" y="1949953"/>
            <a:ext cx="872351" cy="276999"/>
          </a:xfrm>
          <a:prstGeom prst="rect">
            <a:avLst/>
          </a:prstGeom>
          <a:noFill/>
        </p:spPr>
        <p:txBody>
          <a:bodyPr wrap="square" rtlCol="0">
            <a:spAutoFit/>
          </a:bodyPr>
          <a:lstStyle/>
          <a:p>
            <a:r>
              <a:rPr lang="en-US" sz="1200" dirty="0"/>
              <a:t>CoQ10</a:t>
            </a:r>
          </a:p>
        </p:txBody>
      </p:sp>
      <p:pic>
        <p:nvPicPr>
          <p:cNvPr id="18" name="Picture 17">
            <a:extLst>
              <a:ext uri="{FF2B5EF4-FFF2-40B4-BE49-F238E27FC236}">
                <a16:creationId xmlns:a16="http://schemas.microsoft.com/office/drawing/2014/main" id="{E4D31202-17F8-B648-8ED6-16D71B6C5D85}"/>
              </a:ext>
            </a:extLst>
          </p:cNvPr>
          <p:cNvPicPr>
            <a:picLocks noChangeAspect="1"/>
          </p:cNvPicPr>
          <p:nvPr/>
        </p:nvPicPr>
        <p:blipFill>
          <a:blip r:embed="rId6"/>
          <a:stretch>
            <a:fillRect/>
          </a:stretch>
        </p:blipFill>
        <p:spPr>
          <a:xfrm>
            <a:off x="2217682" y="2207603"/>
            <a:ext cx="4584919" cy="208251"/>
          </a:xfrm>
          <a:prstGeom prst="rect">
            <a:avLst/>
          </a:prstGeom>
        </p:spPr>
      </p:pic>
      <p:sp>
        <p:nvSpPr>
          <p:cNvPr id="19" name="TextBox 18">
            <a:extLst>
              <a:ext uri="{FF2B5EF4-FFF2-40B4-BE49-F238E27FC236}">
                <a16:creationId xmlns:a16="http://schemas.microsoft.com/office/drawing/2014/main" id="{B71D71B5-672D-EC4E-9358-C5F91F8D9C52}"/>
              </a:ext>
            </a:extLst>
          </p:cNvPr>
          <p:cNvSpPr txBox="1"/>
          <p:nvPr/>
        </p:nvSpPr>
        <p:spPr>
          <a:xfrm>
            <a:off x="809303" y="2186464"/>
            <a:ext cx="1240211" cy="276999"/>
          </a:xfrm>
          <a:prstGeom prst="rect">
            <a:avLst/>
          </a:prstGeom>
          <a:noFill/>
        </p:spPr>
        <p:txBody>
          <a:bodyPr wrap="square" rtlCol="0">
            <a:spAutoFit/>
          </a:bodyPr>
          <a:lstStyle/>
          <a:p>
            <a:r>
              <a:rPr lang="en-US" sz="1200" dirty="0"/>
              <a:t>Glucosamine</a:t>
            </a:r>
          </a:p>
        </p:txBody>
      </p:sp>
      <p:pic>
        <p:nvPicPr>
          <p:cNvPr id="21" name="Picture 20">
            <a:extLst>
              <a:ext uri="{FF2B5EF4-FFF2-40B4-BE49-F238E27FC236}">
                <a16:creationId xmlns:a16="http://schemas.microsoft.com/office/drawing/2014/main" id="{668B8A00-4C81-3D42-BBF4-943B02B5DE59}"/>
              </a:ext>
            </a:extLst>
          </p:cNvPr>
          <p:cNvPicPr>
            <a:picLocks noChangeAspect="1"/>
          </p:cNvPicPr>
          <p:nvPr/>
        </p:nvPicPr>
        <p:blipFill>
          <a:blip r:embed="rId7"/>
          <a:stretch>
            <a:fillRect/>
          </a:stretch>
        </p:blipFill>
        <p:spPr>
          <a:xfrm>
            <a:off x="2217688" y="2397618"/>
            <a:ext cx="4584919" cy="248970"/>
          </a:xfrm>
          <a:prstGeom prst="rect">
            <a:avLst/>
          </a:prstGeom>
        </p:spPr>
      </p:pic>
      <p:sp>
        <p:nvSpPr>
          <p:cNvPr id="22" name="TextBox 21">
            <a:extLst>
              <a:ext uri="{FF2B5EF4-FFF2-40B4-BE49-F238E27FC236}">
                <a16:creationId xmlns:a16="http://schemas.microsoft.com/office/drawing/2014/main" id="{6CEA8E28-EA18-E94D-BF77-4891989BA811}"/>
              </a:ext>
            </a:extLst>
          </p:cNvPr>
          <p:cNvSpPr txBox="1"/>
          <p:nvPr/>
        </p:nvSpPr>
        <p:spPr>
          <a:xfrm>
            <a:off x="809298" y="2377248"/>
            <a:ext cx="1082560" cy="276999"/>
          </a:xfrm>
          <a:prstGeom prst="rect">
            <a:avLst/>
          </a:prstGeom>
          <a:noFill/>
        </p:spPr>
        <p:txBody>
          <a:bodyPr wrap="square" rtlCol="0">
            <a:spAutoFit/>
          </a:bodyPr>
          <a:lstStyle/>
          <a:p>
            <a:r>
              <a:rPr lang="en-US" sz="1200" dirty="0"/>
              <a:t>Chia Seeds</a:t>
            </a:r>
          </a:p>
        </p:txBody>
      </p:sp>
      <p:pic>
        <p:nvPicPr>
          <p:cNvPr id="24" name="Picture 23">
            <a:extLst>
              <a:ext uri="{FF2B5EF4-FFF2-40B4-BE49-F238E27FC236}">
                <a16:creationId xmlns:a16="http://schemas.microsoft.com/office/drawing/2014/main" id="{AA6A7E68-8397-AF45-812F-A04209CC0F2E}"/>
              </a:ext>
            </a:extLst>
          </p:cNvPr>
          <p:cNvPicPr>
            <a:picLocks noChangeAspect="1"/>
          </p:cNvPicPr>
          <p:nvPr/>
        </p:nvPicPr>
        <p:blipFill>
          <a:blip r:embed="rId8"/>
          <a:stretch>
            <a:fillRect/>
          </a:stretch>
        </p:blipFill>
        <p:spPr>
          <a:xfrm>
            <a:off x="2217689" y="2623747"/>
            <a:ext cx="4584919" cy="216858"/>
          </a:xfrm>
          <a:prstGeom prst="rect">
            <a:avLst/>
          </a:prstGeom>
        </p:spPr>
      </p:pic>
      <p:sp>
        <p:nvSpPr>
          <p:cNvPr id="25" name="TextBox 24">
            <a:extLst>
              <a:ext uri="{FF2B5EF4-FFF2-40B4-BE49-F238E27FC236}">
                <a16:creationId xmlns:a16="http://schemas.microsoft.com/office/drawing/2014/main" id="{D6D1E07F-4842-A247-A07C-492E50ED17B6}"/>
              </a:ext>
            </a:extLst>
          </p:cNvPr>
          <p:cNvSpPr txBox="1"/>
          <p:nvPr/>
        </p:nvSpPr>
        <p:spPr>
          <a:xfrm>
            <a:off x="809298" y="2583005"/>
            <a:ext cx="1008984" cy="276999"/>
          </a:xfrm>
          <a:prstGeom prst="rect">
            <a:avLst/>
          </a:prstGeom>
          <a:noFill/>
        </p:spPr>
        <p:txBody>
          <a:bodyPr wrap="square" rtlCol="0">
            <a:spAutoFit/>
          </a:bodyPr>
          <a:lstStyle/>
          <a:p>
            <a:r>
              <a:rPr lang="en-US" sz="1200" dirty="0"/>
              <a:t>Soy Milk</a:t>
            </a:r>
          </a:p>
        </p:txBody>
      </p:sp>
      <p:pic>
        <p:nvPicPr>
          <p:cNvPr id="27" name="Picture 26">
            <a:extLst>
              <a:ext uri="{FF2B5EF4-FFF2-40B4-BE49-F238E27FC236}">
                <a16:creationId xmlns:a16="http://schemas.microsoft.com/office/drawing/2014/main" id="{A5BCE163-E68D-5248-8D35-84DAE669917C}"/>
              </a:ext>
            </a:extLst>
          </p:cNvPr>
          <p:cNvPicPr>
            <a:picLocks noChangeAspect="1"/>
          </p:cNvPicPr>
          <p:nvPr/>
        </p:nvPicPr>
        <p:blipFill>
          <a:blip r:embed="rId9"/>
          <a:stretch>
            <a:fillRect/>
          </a:stretch>
        </p:blipFill>
        <p:spPr>
          <a:xfrm>
            <a:off x="2217690" y="2839781"/>
            <a:ext cx="4584919" cy="193364"/>
          </a:xfrm>
          <a:prstGeom prst="rect">
            <a:avLst/>
          </a:prstGeom>
        </p:spPr>
      </p:pic>
      <p:sp>
        <p:nvSpPr>
          <p:cNvPr id="28" name="TextBox 27">
            <a:extLst>
              <a:ext uri="{FF2B5EF4-FFF2-40B4-BE49-F238E27FC236}">
                <a16:creationId xmlns:a16="http://schemas.microsoft.com/office/drawing/2014/main" id="{C04B5395-EC12-AB40-A37F-533957FEC5B9}"/>
              </a:ext>
            </a:extLst>
          </p:cNvPr>
          <p:cNvSpPr txBox="1"/>
          <p:nvPr/>
        </p:nvSpPr>
        <p:spPr>
          <a:xfrm>
            <a:off x="809298" y="2798218"/>
            <a:ext cx="1240211" cy="276999"/>
          </a:xfrm>
          <a:prstGeom prst="rect">
            <a:avLst/>
          </a:prstGeom>
          <a:noFill/>
        </p:spPr>
        <p:txBody>
          <a:bodyPr wrap="square" rtlCol="0">
            <a:spAutoFit/>
          </a:bodyPr>
          <a:lstStyle/>
          <a:p>
            <a:r>
              <a:rPr lang="en-US" sz="1200" dirty="0"/>
              <a:t>Coconut Milk </a:t>
            </a:r>
          </a:p>
        </p:txBody>
      </p:sp>
      <p:pic>
        <p:nvPicPr>
          <p:cNvPr id="30" name="Picture 29">
            <a:extLst>
              <a:ext uri="{FF2B5EF4-FFF2-40B4-BE49-F238E27FC236}">
                <a16:creationId xmlns:a16="http://schemas.microsoft.com/office/drawing/2014/main" id="{ADC7BB75-EB25-074B-9CD3-3B3E65B26C6B}"/>
              </a:ext>
            </a:extLst>
          </p:cNvPr>
          <p:cNvPicPr>
            <a:picLocks noChangeAspect="1"/>
          </p:cNvPicPr>
          <p:nvPr/>
        </p:nvPicPr>
        <p:blipFill>
          <a:blip r:embed="rId10"/>
          <a:stretch>
            <a:fillRect/>
          </a:stretch>
        </p:blipFill>
        <p:spPr>
          <a:xfrm>
            <a:off x="2217691" y="3019283"/>
            <a:ext cx="4584919" cy="220281"/>
          </a:xfrm>
          <a:prstGeom prst="rect">
            <a:avLst/>
          </a:prstGeom>
        </p:spPr>
      </p:pic>
      <p:sp>
        <p:nvSpPr>
          <p:cNvPr id="31" name="TextBox 30">
            <a:extLst>
              <a:ext uri="{FF2B5EF4-FFF2-40B4-BE49-F238E27FC236}">
                <a16:creationId xmlns:a16="http://schemas.microsoft.com/office/drawing/2014/main" id="{BFC23C0C-D83F-F34B-B8C7-0EAB7DDC8BAE}"/>
              </a:ext>
            </a:extLst>
          </p:cNvPr>
          <p:cNvSpPr txBox="1"/>
          <p:nvPr/>
        </p:nvSpPr>
        <p:spPr>
          <a:xfrm>
            <a:off x="814549" y="2981459"/>
            <a:ext cx="1734199" cy="276999"/>
          </a:xfrm>
          <a:prstGeom prst="rect">
            <a:avLst/>
          </a:prstGeom>
          <a:noFill/>
        </p:spPr>
        <p:txBody>
          <a:bodyPr wrap="square" rtlCol="0">
            <a:spAutoFit/>
          </a:bodyPr>
          <a:lstStyle/>
          <a:p>
            <a:r>
              <a:rPr lang="en-US" sz="1200" dirty="0"/>
              <a:t>Dairy free Cheese</a:t>
            </a:r>
          </a:p>
        </p:txBody>
      </p:sp>
      <p:sp>
        <p:nvSpPr>
          <p:cNvPr id="40" name="Rectangle 39">
            <a:extLst>
              <a:ext uri="{FF2B5EF4-FFF2-40B4-BE49-F238E27FC236}">
                <a16:creationId xmlns:a16="http://schemas.microsoft.com/office/drawing/2014/main" id="{8F687661-3642-814E-B5AC-ED6EBF107C92}"/>
              </a:ext>
            </a:extLst>
          </p:cNvPr>
          <p:cNvSpPr/>
          <p:nvPr/>
        </p:nvSpPr>
        <p:spPr>
          <a:xfrm>
            <a:off x="7128408" y="1624882"/>
            <a:ext cx="1847425" cy="2168689"/>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There is no specific pattern. Some of them is because they are rare by itself, some of them is because people have other more popular alternatives like milk for soy milk</a:t>
            </a:r>
            <a:endParaRPr lang="en-US" b="1" dirty="0"/>
          </a:p>
          <a:p>
            <a:pPr algn="ctr"/>
            <a:endParaRPr lang="en-US" dirty="0"/>
          </a:p>
        </p:txBody>
      </p:sp>
    </p:spTree>
    <p:extLst>
      <p:ext uri="{BB962C8B-B14F-4D97-AF65-F5344CB8AC3E}">
        <p14:creationId xmlns:p14="http://schemas.microsoft.com/office/powerpoint/2010/main" val="1762008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4C9E7E-2D2A-A54A-93EE-7B7EB136DD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TextBox 2">
            <a:extLst>
              <a:ext uri="{FF2B5EF4-FFF2-40B4-BE49-F238E27FC236}">
                <a16:creationId xmlns:a16="http://schemas.microsoft.com/office/drawing/2014/main" id="{F42E2D7A-4219-1247-A981-C2F561F0D41F}"/>
              </a:ext>
            </a:extLst>
          </p:cNvPr>
          <p:cNvSpPr txBox="1"/>
          <p:nvPr/>
        </p:nvSpPr>
        <p:spPr>
          <a:xfrm>
            <a:off x="3867807" y="178677"/>
            <a:ext cx="1198179" cy="461665"/>
          </a:xfrm>
          <a:prstGeom prst="rect">
            <a:avLst/>
          </a:prstGeom>
          <a:noFill/>
        </p:spPr>
        <p:txBody>
          <a:bodyPr wrap="square" rtlCol="0">
            <a:spAutoFit/>
          </a:bodyPr>
          <a:lstStyle/>
          <a:p>
            <a:r>
              <a:rPr lang="en-US" sz="2400" b="1" dirty="0"/>
              <a:t>Stores  </a:t>
            </a:r>
          </a:p>
        </p:txBody>
      </p:sp>
      <p:pic>
        <p:nvPicPr>
          <p:cNvPr id="5" name="Picture 4" descr="A picture containing drawing&#10;&#10;Description automatically generated">
            <a:extLst>
              <a:ext uri="{FF2B5EF4-FFF2-40B4-BE49-F238E27FC236}">
                <a16:creationId xmlns:a16="http://schemas.microsoft.com/office/drawing/2014/main" id="{E9ECC161-CB86-5343-AF22-C907BA482B7F}"/>
              </a:ext>
            </a:extLst>
          </p:cNvPr>
          <p:cNvPicPr>
            <a:picLocks noChangeAspect="1"/>
          </p:cNvPicPr>
          <p:nvPr/>
        </p:nvPicPr>
        <p:blipFill>
          <a:blip r:embed="rId2"/>
          <a:stretch>
            <a:fillRect/>
          </a:stretch>
        </p:blipFill>
        <p:spPr>
          <a:xfrm>
            <a:off x="2675090" y="823823"/>
            <a:ext cx="3163200" cy="3084261"/>
          </a:xfrm>
          <a:prstGeom prst="rect">
            <a:avLst/>
          </a:prstGeom>
        </p:spPr>
      </p:pic>
      <p:sp>
        <p:nvSpPr>
          <p:cNvPr id="6" name="TextBox 5">
            <a:extLst>
              <a:ext uri="{FF2B5EF4-FFF2-40B4-BE49-F238E27FC236}">
                <a16:creationId xmlns:a16="http://schemas.microsoft.com/office/drawing/2014/main" id="{45445EC7-53D5-C946-8190-8E5594954223}"/>
              </a:ext>
            </a:extLst>
          </p:cNvPr>
          <p:cNvSpPr txBox="1"/>
          <p:nvPr/>
        </p:nvSpPr>
        <p:spPr>
          <a:xfrm>
            <a:off x="693682" y="823823"/>
            <a:ext cx="1981408" cy="276999"/>
          </a:xfrm>
          <a:prstGeom prst="rect">
            <a:avLst/>
          </a:prstGeom>
          <a:noFill/>
        </p:spPr>
        <p:txBody>
          <a:bodyPr wrap="square" rtlCol="0">
            <a:spAutoFit/>
          </a:bodyPr>
          <a:lstStyle/>
          <a:p>
            <a:r>
              <a:rPr lang="en-US" sz="1200" dirty="0"/>
              <a:t>Traditional grocery store</a:t>
            </a:r>
          </a:p>
        </p:txBody>
      </p:sp>
      <p:sp>
        <p:nvSpPr>
          <p:cNvPr id="7" name="TextBox 6">
            <a:extLst>
              <a:ext uri="{FF2B5EF4-FFF2-40B4-BE49-F238E27FC236}">
                <a16:creationId xmlns:a16="http://schemas.microsoft.com/office/drawing/2014/main" id="{38FA2751-679E-8947-AA55-6B6D7D3F8626}"/>
              </a:ext>
            </a:extLst>
          </p:cNvPr>
          <p:cNvSpPr txBox="1"/>
          <p:nvPr/>
        </p:nvSpPr>
        <p:spPr>
          <a:xfrm>
            <a:off x="693682" y="1168295"/>
            <a:ext cx="1492469" cy="276999"/>
          </a:xfrm>
          <a:prstGeom prst="rect">
            <a:avLst/>
          </a:prstGeom>
          <a:noFill/>
        </p:spPr>
        <p:txBody>
          <a:bodyPr wrap="square" rtlCol="0">
            <a:spAutoFit/>
          </a:bodyPr>
          <a:lstStyle/>
          <a:p>
            <a:r>
              <a:rPr lang="en-US" sz="1200" dirty="0"/>
              <a:t>Target</a:t>
            </a:r>
          </a:p>
        </p:txBody>
      </p:sp>
      <p:sp>
        <p:nvSpPr>
          <p:cNvPr id="8" name="TextBox 7">
            <a:extLst>
              <a:ext uri="{FF2B5EF4-FFF2-40B4-BE49-F238E27FC236}">
                <a16:creationId xmlns:a16="http://schemas.microsoft.com/office/drawing/2014/main" id="{C620249F-E822-8941-B5DD-3CAF73442148}"/>
              </a:ext>
            </a:extLst>
          </p:cNvPr>
          <p:cNvSpPr txBox="1"/>
          <p:nvPr/>
        </p:nvSpPr>
        <p:spPr>
          <a:xfrm>
            <a:off x="693682" y="1512767"/>
            <a:ext cx="1492469" cy="276999"/>
          </a:xfrm>
          <a:prstGeom prst="rect">
            <a:avLst/>
          </a:prstGeom>
          <a:noFill/>
        </p:spPr>
        <p:txBody>
          <a:bodyPr wrap="square" rtlCol="0">
            <a:spAutoFit/>
          </a:bodyPr>
          <a:lstStyle/>
          <a:p>
            <a:r>
              <a:rPr lang="en-US" sz="1200" dirty="0"/>
              <a:t>Walmart</a:t>
            </a:r>
          </a:p>
        </p:txBody>
      </p:sp>
      <p:sp>
        <p:nvSpPr>
          <p:cNvPr id="9" name="TextBox 8">
            <a:extLst>
              <a:ext uri="{FF2B5EF4-FFF2-40B4-BE49-F238E27FC236}">
                <a16:creationId xmlns:a16="http://schemas.microsoft.com/office/drawing/2014/main" id="{42C7E75E-3C40-F343-BA9A-B8BEEFDFF0C1}"/>
              </a:ext>
            </a:extLst>
          </p:cNvPr>
          <p:cNvSpPr txBox="1"/>
          <p:nvPr/>
        </p:nvSpPr>
        <p:spPr>
          <a:xfrm>
            <a:off x="693682" y="1857239"/>
            <a:ext cx="1702677" cy="400110"/>
          </a:xfrm>
          <a:prstGeom prst="rect">
            <a:avLst/>
          </a:prstGeom>
          <a:noFill/>
        </p:spPr>
        <p:txBody>
          <a:bodyPr wrap="square" rtlCol="0">
            <a:spAutoFit/>
          </a:bodyPr>
          <a:lstStyle/>
          <a:p>
            <a:r>
              <a:rPr lang="en-US" sz="1000" dirty="0"/>
              <a:t>A natural food store like </a:t>
            </a:r>
            <a:r>
              <a:rPr lang="en-US" sz="1000" i="1" dirty="0"/>
              <a:t>Whole Foods </a:t>
            </a:r>
          </a:p>
        </p:txBody>
      </p:sp>
      <p:sp>
        <p:nvSpPr>
          <p:cNvPr id="10" name="TextBox 9">
            <a:extLst>
              <a:ext uri="{FF2B5EF4-FFF2-40B4-BE49-F238E27FC236}">
                <a16:creationId xmlns:a16="http://schemas.microsoft.com/office/drawing/2014/main" id="{F8AD95D7-FFAF-DC45-8B6B-026DF13229B3}"/>
              </a:ext>
            </a:extLst>
          </p:cNvPr>
          <p:cNvSpPr txBox="1"/>
          <p:nvPr/>
        </p:nvSpPr>
        <p:spPr>
          <a:xfrm>
            <a:off x="693682" y="2171640"/>
            <a:ext cx="1702677" cy="400110"/>
          </a:xfrm>
          <a:prstGeom prst="rect">
            <a:avLst/>
          </a:prstGeom>
          <a:noFill/>
        </p:spPr>
        <p:txBody>
          <a:bodyPr wrap="square" rtlCol="0">
            <a:spAutoFit/>
          </a:bodyPr>
          <a:lstStyle/>
          <a:p>
            <a:r>
              <a:rPr lang="en-US" sz="1000" dirty="0"/>
              <a:t>A club store like Costco or Sam's </a:t>
            </a:r>
          </a:p>
        </p:txBody>
      </p:sp>
      <p:sp>
        <p:nvSpPr>
          <p:cNvPr id="11" name="TextBox 10">
            <a:extLst>
              <a:ext uri="{FF2B5EF4-FFF2-40B4-BE49-F238E27FC236}">
                <a16:creationId xmlns:a16="http://schemas.microsoft.com/office/drawing/2014/main" id="{0135947A-9536-B34D-8C9C-FE6A5ACB582A}"/>
              </a:ext>
            </a:extLst>
          </p:cNvPr>
          <p:cNvSpPr txBox="1"/>
          <p:nvPr/>
        </p:nvSpPr>
        <p:spPr>
          <a:xfrm>
            <a:off x="693682" y="2546183"/>
            <a:ext cx="1408385" cy="276999"/>
          </a:xfrm>
          <a:prstGeom prst="rect">
            <a:avLst/>
          </a:prstGeom>
          <a:noFill/>
        </p:spPr>
        <p:txBody>
          <a:bodyPr wrap="square" rtlCol="0">
            <a:spAutoFit/>
          </a:bodyPr>
          <a:lstStyle/>
          <a:p>
            <a:r>
              <a:rPr lang="en-US" sz="1200" dirty="0"/>
              <a:t>A dollar store </a:t>
            </a:r>
          </a:p>
        </p:txBody>
      </p:sp>
      <p:sp>
        <p:nvSpPr>
          <p:cNvPr id="12" name="TextBox 11">
            <a:extLst>
              <a:ext uri="{FF2B5EF4-FFF2-40B4-BE49-F238E27FC236}">
                <a16:creationId xmlns:a16="http://schemas.microsoft.com/office/drawing/2014/main" id="{51DBA258-B60E-1746-97F1-EAF55CEB219D}"/>
              </a:ext>
            </a:extLst>
          </p:cNvPr>
          <p:cNvSpPr txBox="1"/>
          <p:nvPr/>
        </p:nvSpPr>
        <p:spPr>
          <a:xfrm>
            <a:off x="711973" y="2886151"/>
            <a:ext cx="1823751" cy="276999"/>
          </a:xfrm>
          <a:prstGeom prst="rect">
            <a:avLst/>
          </a:prstGeom>
          <a:noFill/>
        </p:spPr>
        <p:txBody>
          <a:bodyPr wrap="square" rtlCol="0">
            <a:spAutoFit/>
          </a:bodyPr>
          <a:lstStyle/>
          <a:p>
            <a:r>
              <a:rPr lang="en-US" sz="1200" dirty="0"/>
              <a:t>A convenience store</a:t>
            </a:r>
          </a:p>
        </p:txBody>
      </p:sp>
      <p:sp>
        <p:nvSpPr>
          <p:cNvPr id="13" name="TextBox 12">
            <a:extLst>
              <a:ext uri="{FF2B5EF4-FFF2-40B4-BE49-F238E27FC236}">
                <a16:creationId xmlns:a16="http://schemas.microsoft.com/office/drawing/2014/main" id="{9D0B7740-3180-FF40-B432-693A699436BE}"/>
              </a:ext>
            </a:extLst>
          </p:cNvPr>
          <p:cNvSpPr txBox="1"/>
          <p:nvPr/>
        </p:nvSpPr>
        <p:spPr>
          <a:xfrm>
            <a:off x="693682" y="3235813"/>
            <a:ext cx="2065282" cy="276999"/>
          </a:xfrm>
          <a:prstGeom prst="rect">
            <a:avLst/>
          </a:prstGeom>
          <a:noFill/>
        </p:spPr>
        <p:txBody>
          <a:bodyPr wrap="square" rtlCol="0">
            <a:spAutoFit/>
          </a:bodyPr>
          <a:lstStyle/>
          <a:p>
            <a:r>
              <a:rPr lang="en-US" sz="1200" dirty="0"/>
              <a:t>A discount supercenter</a:t>
            </a:r>
          </a:p>
        </p:txBody>
      </p:sp>
      <p:sp>
        <p:nvSpPr>
          <p:cNvPr id="14" name="TextBox 13">
            <a:extLst>
              <a:ext uri="{FF2B5EF4-FFF2-40B4-BE49-F238E27FC236}">
                <a16:creationId xmlns:a16="http://schemas.microsoft.com/office/drawing/2014/main" id="{E71BF9E0-72CA-F640-A026-CA223AF68300}"/>
              </a:ext>
            </a:extLst>
          </p:cNvPr>
          <p:cNvSpPr txBox="1"/>
          <p:nvPr/>
        </p:nvSpPr>
        <p:spPr>
          <a:xfrm>
            <a:off x="711973" y="3575095"/>
            <a:ext cx="1684386" cy="400110"/>
          </a:xfrm>
          <a:prstGeom prst="rect">
            <a:avLst/>
          </a:prstGeom>
          <a:noFill/>
        </p:spPr>
        <p:txBody>
          <a:bodyPr wrap="square" rtlCol="0">
            <a:spAutoFit/>
          </a:bodyPr>
          <a:lstStyle/>
          <a:p>
            <a:r>
              <a:rPr lang="en-US" sz="1000" dirty="0"/>
              <a:t>A pharmacy such as Walgreens or CVS</a:t>
            </a:r>
          </a:p>
        </p:txBody>
      </p:sp>
      <p:sp>
        <p:nvSpPr>
          <p:cNvPr id="15" name="Rectangle 14">
            <a:extLst>
              <a:ext uri="{FF2B5EF4-FFF2-40B4-BE49-F238E27FC236}">
                <a16:creationId xmlns:a16="http://schemas.microsoft.com/office/drawing/2014/main" id="{B2CE1901-3E25-BB46-962C-F1CC81301044}"/>
              </a:ext>
            </a:extLst>
          </p:cNvPr>
          <p:cNvSpPr/>
          <p:nvPr/>
        </p:nvSpPr>
        <p:spPr>
          <a:xfrm>
            <a:off x="6327229" y="2171640"/>
            <a:ext cx="1931510" cy="173644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People went to </a:t>
            </a:r>
            <a:r>
              <a:rPr lang="en-US" b="1" dirty="0"/>
              <a:t>pharmacy </a:t>
            </a:r>
            <a:r>
              <a:rPr lang="en-US" dirty="0"/>
              <a:t>and</a:t>
            </a:r>
            <a:r>
              <a:rPr lang="en-US" b="1" dirty="0"/>
              <a:t> convenience store </a:t>
            </a:r>
            <a:r>
              <a:rPr lang="en-US" dirty="0"/>
              <a:t>more than others. Few people went to </a:t>
            </a:r>
            <a:r>
              <a:rPr lang="en-US" b="1" dirty="0"/>
              <a:t>a dollar store</a:t>
            </a:r>
            <a:r>
              <a:rPr lang="en-US" dirty="0"/>
              <a:t> or </a:t>
            </a:r>
            <a:r>
              <a:rPr lang="en-US" b="1" dirty="0"/>
              <a:t>a club store</a:t>
            </a:r>
            <a:r>
              <a:rPr lang="en-US" dirty="0"/>
              <a:t> like </a:t>
            </a:r>
            <a:r>
              <a:rPr lang="en-US" i="1" dirty="0"/>
              <a:t>Costco</a:t>
            </a:r>
          </a:p>
          <a:p>
            <a:pPr algn="ctr"/>
            <a:endParaRPr lang="en-US" dirty="0"/>
          </a:p>
        </p:txBody>
      </p:sp>
      <p:sp>
        <p:nvSpPr>
          <p:cNvPr id="16" name="TextBox 15">
            <a:extLst>
              <a:ext uri="{FF2B5EF4-FFF2-40B4-BE49-F238E27FC236}">
                <a16:creationId xmlns:a16="http://schemas.microsoft.com/office/drawing/2014/main" id="{0647EF7C-D63D-D84E-A88B-357D4D0B4690}"/>
              </a:ext>
            </a:extLst>
          </p:cNvPr>
          <p:cNvSpPr txBox="1"/>
          <p:nvPr/>
        </p:nvSpPr>
        <p:spPr>
          <a:xfrm>
            <a:off x="6274680" y="783574"/>
            <a:ext cx="2070534" cy="523220"/>
          </a:xfrm>
          <a:prstGeom prst="rect">
            <a:avLst/>
          </a:prstGeom>
          <a:noFill/>
        </p:spPr>
        <p:txBody>
          <a:bodyPr wrap="square" rtlCol="0">
            <a:spAutoFit/>
          </a:bodyPr>
          <a:lstStyle/>
          <a:p>
            <a:pPr marL="285750" indent="-285750">
              <a:buFont typeface="Arial" panose="020B0604020202020204" pitchFamily="34" charset="0"/>
              <a:buChar char="•"/>
            </a:pPr>
            <a:r>
              <a:rPr lang="en-US" i="1" dirty="0"/>
              <a:t>Frequency of stores that people went to </a:t>
            </a:r>
          </a:p>
        </p:txBody>
      </p:sp>
    </p:spTree>
    <p:extLst>
      <p:ext uri="{BB962C8B-B14F-4D97-AF65-F5344CB8AC3E}">
        <p14:creationId xmlns:p14="http://schemas.microsoft.com/office/powerpoint/2010/main" val="3939206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1"/>
          <p:cNvSpPr txBox="1">
            <a:spLocks noGrp="1"/>
          </p:cNvSpPr>
          <p:nvPr>
            <p:ph type="body" idx="1"/>
          </p:nvPr>
        </p:nvSpPr>
        <p:spPr>
          <a:xfrm>
            <a:off x="1320025" y="1479308"/>
            <a:ext cx="3133500" cy="337383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rgbClr val="FFC000"/>
                </a:solidFill>
              </a:rPr>
              <a:t>Wellness</a:t>
            </a:r>
            <a:r>
              <a:rPr lang="en-US" b="1" dirty="0"/>
              <a:t> </a:t>
            </a:r>
          </a:p>
          <a:p>
            <a:pPr marL="0" lvl="0" indent="0" algn="l" rtl="0">
              <a:spcBef>
                <a:spcPts val="600"/>
              </a:spcBef>
              <a:spcAft>
                <a:spcPts val="0"/>
              </a:spcAft>
              <a:buNone/>
            </a:pPr>
            <a:r>
              <a:rPr lang="en-US" sz="1600" dirty="0"/>
              <a:t>We are using the “points” variable. </a:t>
            </a:r>
          </a:p>
          <a:p>
            <a:pPr marL="0" lvl="0" indent="0" algn="l" rtl="0">
              <a:spcBef>
                <a:spcPts val="600"/>
              </a:spcBef>
              <a:spcAft>
                <a:spcPts val="0"/>
              </a:spcAft>
              <a:buNone/>
            </a:pPr>
            <a:r>
              <a:rPr lang="en-US" sz="1600" dirty="0"/>
              <a:t>Levels of </a:t>
            </a:r>
            <a:r>
              <a:rPr lang="en-US" sz="1600" dirty="0">
                <a:solidFill>
                  <a:srgbClr val="C00000"/>
                </a:solidFill>
              </a:rPr>
              <a:t>point</a:t>
            </a:r>
            <a:r>
              <a:rPr lang="en-US" sz="1600" dirty="0"/>
              <a:t> are:</a:t>
            </a:r>
          </a:p>
          <a:p>
            <a:r>
              <a:rPr lang="en-US" sz="1600" dirty="0"/>
              <a:t>Epitomizing Wellness </a:t>
            </a:r>
          </a:p>
          <a:p>
            <a:r>
              <a:rPr lang="en-US" sz="1600" dirty="0"/>
              <a:t>Aspiring to Wellness </a:t>
            </a:r>
          </a:p>
          <a:p>
            <a:r>
              <a:rPr lang="en-US" sz="1600" dirty="0"/>
              <a:t>Sacrificing Wellness </a:t>
            </a:r>
          </a:p>
          <a:p>
            <a:r>
              <a:rPr lang="en-US" sz="1600" dirty="0"/>
              <a:t>Scrambling for Wellness </a:t>
            </a:r>
          </a:p>
          <a:p>
            <a:r>
              <a:rPr lang="en-US" sz="1600" dirty="0"/>
              <a:t>Compromised Wellness </a:t>
            </a:r>
          </a:p>
          <a:p>
            <a:r>
              <a:rPr lang="en-US" sz="1600" dirty="0"/>
              <a:t>Neglected Wellness </a:t>
            </a:r>
            <a:endParaRPr lang="en-US" sz="1400" dirty="0"/>
          </a:p>
          <a:p>
            <a:pPr marL="0" lvl="0" indent="0" algn="l" rtl="0">
              <a:spcBef>
                <a:spcPts val="600"/>
              </a:spcBef>
              <a:spcAft>
                <a:spcPts val="0"/>
              </a:spcAft>
              <a:buNone/>
            </a:pPr>
            <a:endParaRPr lang="en-US" b="1" dirty="0"/>
          </a:p>
          <a:p>
            <a:pPr marL="0" lvl="0" indent="0" algn="l" rtl="0">
              <a:spcBef>
                <a:spcPts val="600"/>
              </a:spcBef>
              <a:spcAft>
                <a:spcPts val="0"/>
              </a:spcAft>
              <a:buNone/>
            </a:pPr>
            <a:endParaRPr b="1" dirty="0"/>
          </a:p>
        </p:txBody>
      </p:sp>
      <p:sp>
        <p:nvSpPr>
          <p:cNvPr id="689" name="Google Shape;689;p21"/>
          <p:cNvSpPr txBox="1">
            <a:spLocks noGrp="1"/>
          </p:cNvSpPr>
          <p:nvPr>
            <p:ph type="title"/>
          </p:nvPr>
        </p:nvSpPr>
        <p:spPr>
          <a:xfrm>
            <a:off x="1320025" y="866525"/>
            <a:ext cx="7397948"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and wellness Indicator </a:t>
            </a:r>
            <a:r>
              <a:rPr lang="en" sz="2000" dirty="0"/>
              <a:t>(Target variables)</a:t>
            </a:r>
            <a:r>
              <a:rPr lang="en" dirty="0"/>
              <a:t> </a:t>
            </a:r>
            <a:endParaRPr dirty="0"/>
          </a:p>
        </p:txBody>
      </p:sp>
      <p:sp>
        <p:nvSpPr>
          <p:cNvPr id="690" name="Google Shape;690;p21"/>
          <p:cNvSpPr txBox="1">
            <a:spLocks noGrp="1"/>
          </p:cNvSpPr>
          <p:nvPr>
            <p:ph type="body" idx="2"/>
          </p:nvPr>
        </p:nvSpPr>
        <p:spPr>
          <a:xfrm>
            <a:off x="4621395" y="1444905"/>
            <a:ext cx="3133500" cy="330494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Health</a:t>
            </a:r>
          </a:p>
          <a:p>
            <a:pPr marL="0" lvl="0" indent="0" algn="l" rtl="0">
              <a:spcBef>
                <a:spcPts val="600"/>
              </a:spcBef>
              <a:spcAft>
                <a:spcPts val="0"/>
              </a:spcAft>
              <a:buNone/>
            </a:pPr>
            <a:r>
              <a:rPr lang="en-US" sz="1600" dirty="0"/>
              <a:t>We have weight and height data in the, a good indicator of health is BMI(body mass index): weight/height</a:t>
            </a:r>
            <a:r>
              <a:rPr lang="en-US" dirty="0"/>
              <a:t>^</a:t>
            </a:r>
            <a:r>
              <a:rPr lang="en-US" sz="1400" dirty="0"/>
              <a:t>2</a:t>
            </a:r>
            <a:r>
              <a:rPr lang="en-US" sz="1600" dirty="0"/>
              <a:t> </a:t>
            </a:r>
          </a:p>
          <a:p>
            <a:pPr marL="0" lvl="0" indent="0" algn="l" rtl="0">
              <a:spcBef>
                <a:spcPts val="600"/>
              </a:spcBef>
              <a:spcAft>
                <a:spcPts val="0"/>
              </a:spcAft>
              <a:buNone/>
            </a:pPr>
            <a:r>
              <a:rPr lang="en-US" sz="1600" dirty="0"/>
              <a:t>Levels of </a:t>
            </a:r>
            <a:r>
              <a:rPr lang="en-US" sz="1600" dirty="0">
                <a:solidFill>
                  <a:srgbClr val="C00000"/>
                </a:solidFill>
              </a:rPr>
              <a:t>BMI</a:t>
            </a:r>
            <a:r>
              <a:rPr lang="en-US" sz="1600" dirty="0"/>
              <a:t> are: </a:t>
            </a:r>
          </a:p>
          <a:p>
            <a:r>
              <a:rPr lang="en-US" sz="1600" dirty="0"/>
              <a:t>Underweight </a:t>
            </a:r>
          </a:p>
          <a:p>
            <a:r>
              <a:rPr lang="en-US" sz="1600" dirty="0"/>
              <a:t>Normal </a:t>
            </a:r>
          </a:p>
          <a:p>
            <a:r>
              <a:rPr lang="en-US" sz="1600" dirty="0"/>
              <a:t>Overweight</a:t>
            </a:r>
          </a:p>
          <a:p>
            <a:r>
              <a:rPr lang="en-US" sz="1600" dirty="0"/>
              <a:t>Obese  </a:t>
            </a:r>
          </a:p>
          <a:p>
            <a:pPr marL="0" lvl="0" indent="0" algn="l" rtl="0">
              <a:spcBef>
                <a:spcPts val="600"/>
              </a:spcBef>
              <a:spcAft>
                <a:spcPts val="0"/>
              </a:spcAft>
              <a:buNone/>
            </a:pPr>
            <a:endParaRPr lang="en-US" sz="1600" dirty="0"/>
          </a:p>
          <a:p>
            <a:pPr marL="0" lvl="0" indent="0">
              <a:buNone/>
            </a:pPr>
            <a:endParaRPr lang="en-US" sz="1600" dirty="0"/>
          </a:p>
          <a:p>
            <a:pPr marL="0" lvl="0" indent="0" algn="l" rtl="0">
              <a:spcBef>
                <a:spcPts val="600"/>
              </a:spcBef>
              <a:spcAft>
                <a:spcPts val="0"/>
              </a:spcAft>
              <a:buNone/>
            </a:pPr>
            <a:endParaRPr lang="en-US" sz="1600" dirty="0"/>
          </a:p>
          <a:p>
            <a:pPr marL="0" lvl="0" indent="0" algn="l" rtl="0">
              <a:spcBef>
                <a:spcPts val="600"/>
              </a:spcBef>
              <a:spcAft>
                <a:spcPts val="0"/>
              </a:spcAft>
              <a:buNone/>
            </a:pPr>
            <a:endParaRPr lang="en-US" sz="1600" dirty="0"/>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22"/>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697" name="Google Shape;697;p22"/>
          <p:cNvSpPr txBox="1">
            <a:spLocks noGrp="1"/>
          </p:cNvSpPr>
          <p:nvPr>
            <p:ph type="body" idx="1"/>
          </p:nvPr>
        </p:nvSpPr>
        <p:spPr>
          <a:xfrm>
            <a:off x="1320025" y="1849075"/>
            <a:ext cx="2080800" cy="265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698" name="Google Shape;698;p22"/>
          <p:cNvSpPr txBox="1">
            <a:spLocks noGrp="1"/>
          </p:cNvSpPr>
          <p:nvPr>
            <p:ph type="body" idx="2"/>
          </p:nvPr>
        </p:nvSpPr>
        <p:spPr>
          <a:xfrm>
            <a:off x="3507463" y="1849075"/>
            <a:ext cx="2080800" cy="265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699" name="Google Shape;699;p22"/>
          <p:cNvSpPr txBox="1">
            <a:spLocks noGrp="1"/>
          </p:cNvSpPr>
          <p:nvPr>
            <p:ph type="body" idx="3"/>
          </p:nvPr>
        </p:nvSpPr>
        <p:spPr>
          <a:xfrm>
            <a:off x="5694901" y="1849075"/>
            <a:ext cx="2080800" cy="265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700" name="Google Shape;700;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4646"/>
        </a:solidFill>
        <a:effectLst/>
      </p:bgPr>
    </p:bg>
    <p:spTree>
      <p:nvGrpSpPr>
        <p:cNvPr id="1" name="Shape 626"/>
        <p:cNvGrpSpPr/>
        <p:nvPr/>
      </p:nvGrpSpPr>
      <p:grpSpPr>
        <a:xfrm>
          <a:off x="0" y="0"/>
          <a:ext cx="0" cy="0"/>
          <a:chOff x="0" y="0"/>
          <a:chExt cx="0" cy="0"/>
        </a:xfrm>
      </p:grpSpPr>
      <p:sp>
        <p:nvSpPr>
          <p:cNvPr id="627" name="Google Shape;627;p14"/>
          <p:cNvSpPr txBox="1">
            <a:spLocks noGrp="1"/>
          </p:cNvSpPr>
          <p:nvPr>
            <p:ph type="ctrTitle"/>
          </p:nvPr>
        </p:nvSpPr>
        <p:spPr>
          <a:xfrm>
            <a:off x="731520" y="0"/>
            <a:ext cx="6693196"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C</a:t>
            </a:r>
            <a:r>
              <a:rPr lang="en" sz="3200" dirty="0"/>
              <a:t>ompany’s objectives</a:t>
            </a:r>
            <a:endParaRPr sz="3200" dirty="0"/>
          </a:p>
        </p:txBody>
      </p:sp>
      <p:sp>
        <p:nvSpPr>
          <p:cNvPr id="3" name="TextBox 2"/>
          <p:cNvSpPr txBox="1"/>
          <p:nvPr/>
        </p:nvSpPr>
        <p:spPr>
          <a:xfrm>
            <a:off x="419985" y="1084521"/>
            <a:ext cx="4934364" cy="3985706"/>
          </a:xfrm>
          <a:prstGeom prst="rect">
            <a:avLst/>
          </a:prstGeom>
          <a:noFill/>
        </p:spPr>
        <p:txBody>
          <a:bodyPr wrap="none" rtlCol="0">
            <a:spAutoFit/>
          </a:bodyPr>
          <a:lstStyle/>
          <a:p>
            <a:r>
              <a:rPr lang="en-US" b="1" cap="all" dirty="0">
                <a:solidFill>
                  <a:schemeClr val="accent1">
                    <a:lumMod val="20000"/>
                    <a:lumOff val="80000"/>
                  </a:schemeClr>
                </a:solidFill>
                <a:latin typeface="Montserrat Light" panose="020B0604020202020204" charset="0"/>
              </a:rPr>
              <a:t>WE TAKE </a:t>
            </a:r>
            <a:r>
              <a:rPr lang="en-US" b="1" u="sng" cap="all" dirty="0">
                <a:solidFill>
                  <a:schemeClr val="accent1">
                    <a:lumMod val="20000"/>
                    <a:lumOff val="80000"/>
                  </a:schemeClr>
                </a:solidFill>
                <a:latin typeface="Montserrat Light" panose="020B0604020202020204" charset="0"/>
              </a:rPr>
              <a:t>FOOD</a:t>
            </a:r>
            <a:r>
              <a:rPr lang="en-US" b="1" cap="all" dirty="0">
                <a:solidFill>
                  <a:schemeClr val="accent1">
                    <a:lumMod val="20000"/>
                    <a:lumOff val="80000"/>
                  </a:schemeClr>
                </a:solidFill>
                <a:latin typeface="Montserrat Light" panose="020B0604020202020204" charset="0"/>
              </a:rPr>
              <a:t> SERIOUSLY</a:t>
            </a:r>
          </a:p>
          <a:p>
            <a:r>
              <a:rPr lang="en-US" sz="1100" dirty="0">
                <a:latin typeface="Montserrat Light" panose="020B0604020202020204" charset="0"/>
              </a:rPr>
              <a:t>Professional chefs on staff, amateur foodies on call.</a:t>
            </a:r>
          </a:p>
          <a:p>
            <a:endParaRPr lang="en-US" dirty="0"/>
          </a:p>
          <a:p>
            <a:r>
              <a:rPr lang="en-US" b="1" cap="all" dirty="0">
                <a:solidFill>
                  <a:schemeClr val="accent1">
                    <a:lumMod val="20000"/>
                    <a:lumOff val="80000"/>
                  </a:schemeClr>
                </a:solidFill>
                <a:latin typeface="Montserrat Light" panose="020B0604020202020204" charset="0"/>
              </a:rPr>
              <a:t>WE SEE </a:t>
            </a:r>
            <a:r>
              <a:rPr lang="en-US" b="1" u="sng" cap="all" dirty="0">
                <a:solidFill>
                  <a:schemeClr val="accent1">
                    <a:lumMod val="20000"/>
                    <a:lumOff val="80000"/>
                  </a:schemeClr>
                </a:solidFill>
                <a:latin typeface="Montserrat Light" panose="020B0604020202020204" charset="0"/>
              </a:rPr>
              <a:t>ART</a:t>
            </a:r>
            <a:r>
              <a:rPr lang="en-US" b="1" cap="all" dirty="0">
                <a:solidFill>
                  <a:schemeClr val="accent1">
                    <a:lumMod val="20000"/>
                    <a:lumOff val="80000"/>
                  </a:schemeClr>
                </a:solidFill>
                <a:latin typeface="Montserrat Light" panose="020B0604020202020204" charset="0"/>
              </a:rPr>
              <a:t> IN UNEXPECTED PLACES</a:t>
            </a:r>
          </a:p>
          <a:p>
            <a:r>
              <a:rPr lang="en-US" sz="1100" dirty="0">
                <a:latin typeface="Montserrat Light" panose="020B0604020202020204" charset="0"/>
              </a:rPr>
              <a:t>Statement making sneakers, one of a kind swag</a:t>
            </a:r>
            <a:r>
              <a:rPr lang="en-US" dirty="0"/>
              <a:t>.</a:t>
            </a:r>
          </a:p>
          <a:p>
            <a:endParaRPr lang="en-US" dirty="0">
              <a:solidFill>
                <a:srgbClr val="FE9C94"/>
              </a:solidFill>
            </a:endParaRPr>
          </a:p>
          <a:p>
            <a:r>
              <a:rPr lang="en-US" b="1" cap="all" dirty="0">
                <a:solidFill>
                  <a:schemeClr val="accent6">
                    <a:lumMod val="20000"/>
                    <a:lumOff val="80000"/>
                  </a:schemeClr>
                </a:solidFill>
                <a:latin typeface="Montserrat Light" panose="020B0604020202020204" charset="0"/>
              </a:rPr>
              <a:t>WE LIVE TO SKI/SHRED</a:t>
            </a:r>
          </a:p>
          <a:p>
            <a:r>
              <a:rPr lang="en-US" sz="1100" dirty="0">
                <a:latin typeface="Montserrat Light" panose="020B0604020202020204" charset="0"/>
              </a:rPr>
              <a:t>Bragging aside, we're pretty awesome.</a:t>
            </a:r>
          </a:p>
          <a:p>
            <a:endParaRPr lang="en-US" sz="1100" dirty="0">
              <a:latin typeface="Montserrat Light" panose="020B0604020202020204" charset="0"/>
            </a:endParaRPr>
          </a:p>
          <a:p>
            <a:r>
              <a:rPr lang="en-US" b="1" cap="all" dirty="0">
                <a:solidFill>
                  <a:srgbClr val="FE9C94"/>
                </a:solidFill>
                <a:latin typeface="Montserrat Light" panose="020B0604020202020204" charset="0"/>
              </a:rPr>
              <a:t>YOU DON'T HAVE TO BE YOUNG TO BE </a:t>
            </a:r>
            <a:r>
              <a:rPr lang="en-US" b="1" u="sng" cap="all" dirty="0">
                <a:solidFill>
                  <a:srgbClr val="FE9C94"/>
                </a:solidFill>
                <a:latin typeface="Montserrat Light" panose="020B0604020202020204" charset="0"/>
              </a:rPr>
              <a:t>IDEALISTIC</a:t>
            </a:r>
          </a:p>
          <a:p>
            <a:r>
              <a:rPr lang="en-US" sz="1100" dirty="0">
                <a:latin typeface="Montserrat Light" panose="020B0604020202020204" charset="0"/>
              </a:rPr>
              <a:t>We're 30 years old and still </a:t>
            </a:r>
            <a:r>
              <a:rPr lang="en-US" sz="1100" u="sng" dirty="0">
                <a:latin typeface="Montserrat Light" panose="020B0604020202020204" charset="0"/>
              </a:rPr>
              <a:t>living our values.</a:t>
            </a:r>
          </a:p>
          <a:p>
            <a:endParaRPr lang="en-US" sz="1100" dirty="0">
              <a:latin typeface="Montserrat Light" panose="020B0604020202020204" charset="0"/>
            </a:endParaRPr>
          </a:p>
          <a:p>
            <a:r>
              <a:rPr lang="en-US" b="1" cap="all" dirty="0">
                <a:solidFill>
                  <a:schemeClr val="accent6">
                    <a:lumMod val="20000"/>
                    <a:lumOff val="80000"/>
                  </a:schemeClr>
                </a:solidFill>
                <a:latin typeface="Montserrat Light" panose="020B0604020202020204" charset="0"/>
              </a:rPr>
              <a:t>WE LOVE OUR </a:t>
            </a:r>
            <a:r>
              <a:rPr lang="en-US" b="1" u="sng" cap="all" dirty="0">
                <a:solidFill>
                  <a:schemeClr val="accent6">
                    <a:lumMod val="20000"/>
                    <a:lumOff val="80000"/>
                  </a:schemeClr>
                </a:solidFill>
                <a:latin typeface="Montserrat Light" panose="020B0604020202020204" charset="0"/>
              </a:rPr>
              <a:t>DOGS</a:t>
            </a:r>
          </a:p>
          <a:p>
            <a:r>
              <a:rPr lang="en-US" sz="1100" dirty="0">
                <a:latin typeface="Montserrat Light" panose="020B0604020202020204" charset="0"/>
              </a:rPr>
              <a:t>At last count we had 40+ office dogs.</a:t>
            </a:r>
          </a:p>
          <a:p>
            <a:endParaRPr lang="en-US" sz="1100" dirty="0">
              <a:latin typeface="Montserrat Light" panose="020B0604020202020204" charset="0"/>
            </a:endParaRPr>
          </a:p>
          <a:p>
            <a:r>
              <a:rPr lang="en-US" b="1" cap="all" dirty="0">
                <a:solidFill>
                  <a:srgbClr val="FE9C94"/>
                </a:solidFill>
                <a:latin typeface="Montserrat Light" panose="020B0604020202020204" charset="0"/>
              </a:rPr>
              <a:t>WE GIVE CHEERS</a:t>
            </a:r>
          </a:p>
          <a:p>
            <a:r>
              <a:rPr lang="en-US" sz="1100" dirty="0">
                <a:latin typeface="Montserrat Light" panose="020B0604020202020204" charset="0"/>
              </a:rPr>
              <a:t>It's 11a.m. or 5 o'clock somewhere.</a:t>
            </a:r>
          </a:p>
          <a:p>
            <a:endParaRPr lang="en-US" sz="1100" dirty="0">
              <a:latin typeface="Montserrat Light" panose="020B0604020202020204" charset="0"/>
            </a:endParaRPr>
          </a:p>
          <a:p>
            <a:br>
              <a:rPr lang="en-US" dirty="0">
                <a:hlinkClick r:id="rId3"/>
              </a:rPr>
            </a:br>
            <a:endParaRPr lang="en-US" dirty="0"/>
          </a:p>
        </p:txBody>
      </p:sp>
      <p:sp>
        <p:nvSpPr>
          <p:cNvPr id="6" name="Google Shape;627;p14"/>
          <p:cNvSpPr txBox="1">
            <a:spLocks/>
          </p:cNvSpPr>
          <p:nvPr/>
        </p:nvSpPr>
        <p:spPr>
          <a:xfrm>
            <a:off x="6468934" y="3509412"/>
            <a:ext cx="3232358"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Montserrat"/>
              <a:buNone/>
              <a:defRPr sz="4000" b="1" i="0" u="none" strike="noStrike" cap="none">
                <a:solidFill>
                  <a:srgbClr val="FFFFFF"/>
                </a:solidFill>
                <a:latin typeface="Montserrat"/>
                <a:ea typeface="Montserrat"/>
                <a:cs typeface="Montserrat"/>
                <a:sym typeface="Montserrat"/>
              </a:defRPr>
            </a:lvl1pPr>
            <a:lvl2pPr marR="0" lvl="1"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FFFFFF"/>
              </a:buClr>
              <a:buSzPts val="4000"/>
              <a:buFont typeface="Montserrat ExtraBold"/>
              <a:buNone/>
              <a:defRPr sz="4000" b="0" i="0" u="none" strike="noStrike" cap="none">
                <a:solidFill>
                  <a:srgbClr val="FFFFFF"/>
                </a:solidFill>
                <a:latin typeface="Montserrat ExtraBold"/>
                <a:ea typeface="Montserrat ExtraBold"/>
                <a:cs typeface="Montserrat ExtraBold"/>
                <a:sym typeface="Montserrat ExtraBold"/>
              </a:defRPr>
            </a:lvl9pPr>
          </a:lstStyle>
          <a:p>
            <a:r>
              <a:rPr lang="en-US" sz="1800" dirty="0">
                <a:solidFill>
                  <a:schemeClr val="bg1"/>
                </a:solidFill>
              </a:rPr>
              <a:t>Company’s values</a:t>
            </a:r>
          </a:p>
          <a:p>
            <a:r>
              <a:rPr lang="en-US" sz="1800" dirty="0">
                <a:solidFill>
                  <a:schemeClr val="bg1"/>
                </a:solidFill>
              </a:rPr>
              <a:t>     &amp; Interests</a:t>
            </a:r>
          </a:p>
        </p:txBody>
      </p:sp>
      <p:sp>
        <p:nvSpPr>
          <p:cNvPr id="5" name="Oval 4"/>
          <p:cNvSpPr/>
          <p:nvPr/>
        </p:nvSpPr>
        <p:spPr>
          <a:xfrm>
            <a:off x="5801218" y="375716"/>
            <a:ext cx="3453205" cy="4551829"/>
          </a:xfrm>
          <a:prstGeom prst="ellipse">
            <a:avLst/>
          </a:prstGeom>
          <a:noFill/>
          <a:ln>
            <a:solidFill>
              <a:schemeClr val="bg1">
                <a:lumMod val="95000"/>
              </a:schemeClr>
            </a:solidFill>
          </a:ln>
          <a:effectLst>
            <a:outerShdw blurRad="406400" dist="177800" dir="3240000" sx="99000" sy="99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441732" y="1084521"/>
            <a:ext cx="2412838" cy="2523768"/>
          </a:xfrm>
          <a:prstGeom prst="rect">
            <a:avLst/>
          </a:prstGeom>
          <a:noFill/>
        </p:spPr>
        <p:txBody>
          <a:bodyPr wrap="square" rtlCol="0">
            <a:spAutoFit/>
          </a:bodyPr>
          <a:lstStyle/>
          <a:p>
            <a:r>
              <a:rPr lang="en-US" sz="1800" b="1" dirty="0">
                <a:solidFill>
                  <a:srgbClr val="290D0E"/>
                </a:solidFill>
              </a:rPr>
              <a:t>Health conscious culinary </a:t>
            </a:r>
          </a:p>
          <a:p>
            <a:endParaRPr lang="en-US" sz="1800" b="1" dirty="0">
              <a:solidFill>
                <a:srgbClr val="290D0E"/>
              </a:solidFill>
            </a:endParaRPr>
          </a:p>
          <a:p>
            <a:r>
              <a:rPr lang="en-US" sz="1800" b="1" dirty="0">
                <a:solidFill>
                  <a:srgbClr val="290D0E"/>
                </a:solidFill>
              </a:rPr>
              <a:t>Sport and exercise </a:t>
            </a:r>
          </a:p>
          <a:p>
            <a:endParaRPr lang="en-US" sz="1800" b="1" dirty="0">
              <a:solidFill>
                <a:srgbClr val="290D0E"/>
              </a:solidFill>
            </a:endParaRPr>
          </a:p>
          <a:p>
            <a:r>
              <a:rPr lang="en-US" sz="1800" b="1" dirty="0">
                <a:solidFill>
                  <a:srgbClr val="290D0E"/>
                </a:solidFill>
              </a:rPr>
              <a:t>Animal friendliness</a:t>
            </a:r>
          </a:p>
          <a:p>
            <a:endParaRPr lang="en-US" sz="1800" b="1" dirty="0">
              <a:solidFill>
                <a:srgbClr val="290D0E"/>
              </a:solidFill>
            </a:endParaRPr>
          </a:p>
          <a:p>
            <a:r>
              <a:rPr lang="en-US" sz="1800" b="1" dirty="0">
                <a:solidFill>
                  <a:srgbClr val="290D0E"/>
                </a:solidFill>
              </a:rPr>
              <a:t>Beverages</a:t>
            </a:r>
          </a:p>
          <a:p>
            <a:endParaRPr lang="en-US" dirty="0">
              <a:solidFill>
                <a:schemeClr val="accent6">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23"/>
          <p:cNvSpPr txBox="1">
            <a:spLocks noGrp="1"/>
          </p:cNvSpPr>
          <p:nvPr>
            <p:ph type="title"/>
          </p:nvPr>
        </p:nvSpPr>
        <p:spPr>
          <a:xfrm>
            <a:off x="742725" y="1652750"/>
            <a:ext cx="3892200" cy="5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706" name="Google Shape;706;p23"/>
          <p:cNvSpPr txBox="1">
            <a:spLocks noGrp="1"/>
          </p:cNvSpPr>
          <p:nvPr>
            <p:ph type="body" idx="1"/>
          </p:nvPr>
        </p:nvSpPr>
        <p:spPr>
          <a:xfrm>
            <a:off x="742725" y="2227229"/>
            <a:ext cx="3892200" cy="223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707" name="Google Shape;707;p23"/>
          <p:cNvPicPr preferRelativeResize="0"/>
          <p:nvPr/>
        </p:nvPicPr>
        <p:blipFill rotWithShape="1">
          <a:blip r:embed="rId3">
            <a:alphaModFix/>
          </a:blip>
          <a:srcRect l="17135" t="11418" r="17135" b="-4174"/>
          <a:stretch/>
        </p:blipFill>
        <p:spPr>
          <a:xfrm rot="5400000">
            <a:off x="5398925" y="758200"/>
            <a:ext cx="3855300" cy="3627000"/>
          </a:xfrm>
          <a:prstGeom prst="triangle">
            <a:avLst>
              <a:gd name="adj" fmla="val 50000"/>
            </a:avLst>
          </a:prstGeom>
          <a:noFill/>
          <a:ln>
            <a:noFill/>
          </a:ln>
        </p:spPr>
      </p:pic>
      <p:sp>
        <p:nvSpPr>
          <p:cNvPr id="708" name="Google Shape;708;p23"/>
          <p:cNvSpPr txBox="1">
            <a:spLocks noGrp="1"/>
          </p:cNvSpPr>
          <p:nvPr>
            <p:ph type="sldNum" idx="12"/>
          </p:nvPr>
        </p:nvSpPr>
        <p:spPr>
          <a:xfrm>
            <a:off x="919923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709" name="Google Shape;709;p23"/>
          <p:cNvSpPr txBox="1">
            <a:spLocks noGrp="1"/>
          </p:cNvSpPr>
          <p:nvPr>
            <p:ph type="sldNum" idx="4294967295"/>
          </p:nvPr>
        </p:nvSpPr>
        <p:spPr>
          <a:xfrm>
            <a:off x="919923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25"/>
          <p:cNvSpPr txBox="1">
            <a:spLocks noGrp="1"/>
          </p:cNvSpPr>
          <p:nvPr>
            <p:ph type="body" idx="1"/>
          </p:nvPr>
        </p:nvSpPr>
        <p:spPr>
          <a:xfrm>
            <a:off x="457200" y="4101500"/>
            <a:ext cx="3539700" cy="5196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a:t>You can insert graphs from </a:t>
            </a:r>
            <a:r>
              <a:rPr lang="en" u="sng">
                <a:hlinkClick r:id="rId3"/>
              </a:rPr>
              <a:t>Google Sheets</a:t>
            </a:r>
            <a:endParaRPr/>
          </a:p>
        </p:txBody>
      </p:sp>
      <p:sp>
        <p:nvSpPr>
          <p:cNvPr id="721" name="Google Shape;721;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722" name="Google Shape;722;p25" title="Chart"/>
          <p:cNvPicPr preferRelativeResize="0"/>
          <p:nvPr/>
        </p:nvPicPr>
        <p:blipFill>
          <a:blip r:embed="rId4">
            <a:alphaModFix/>
          </a:blip>
          <a:stretch>
            <a:fillRect/>
          </a:stretch>
        </p:blipFill>
        <p:spPr>
          <a:xfrm>
            <a:off x="550200" y="1120100"/>
            <a:ext cx="6483875" cy="2966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26"/>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diagrams to explain your ideas</a:t>
            </a:r>
            <a:endParaRPr/>
          </a:p>
        </p:txBody>
      </p:sp>
      <p:sp>
        <p:nvSpPr>
          <p:cNvPr id="728" name="Google Shape;728;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729" name="Google Shape;729;p26"/>
          <p:cNvSpPr/>
          <p:nvPr/>
        </p:nvSpPr>
        <p:spPr>
          <a:xfrm>
            <a:off x="3009152" y="1090417"/>
            <a:ext cx="3115500" cy="2395800"/>
          </a:xfrm>
          <a:prstGeom prst="triangle">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Montserrat Light"/>
              <a:ea typeface="Montserrat Light"/>
              <a:cs typeface="Montserrat Light"/>
              <a:sym typeface="Montserrat Light"/>
            </a:endParaRPr>
          </a:p>
        </p:txBody>
      </p:sp>
      <p:sp>
        <p:nvSpPr>
          <p:cNvPr id="730" name="Google Shape;730;p26"/>
          <p:cNvSpPr txBox="1"/>
          <p:nvPr/>
        </p:nvSpPr>
        <p:spPr>
          <a:xfrm>
            <a:off x="3702149" y="2369688"/>
            <a:ext cx="1730400" cy="96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rgbClr val="434343"/>
                </a:solidFill>
                <a:latin typeface="Montserrat Light"/>
                <a:ea typeface="Montserrat Light"/>
                <a:cs typeface="Montserrat Light"/>
                <a:sym typeface="Montserrat Light"/>
              </a:rPr>
              <a:t>Vestibulum nec congue tempus</a:t>
            </a:r>
            <a:endParaRPr sz="1200">
              <a:solidFill>
                <a:srgbClr val="434343"/>
              </a:solidFill>
              <a:latin typeface="Montserrat Light"/>
              <a:ea typeface="Montserrat Light"/>
              <a:cs typeface="Montserrat Light"/>
              <a:sym typeface="Montserrat Light"/>
            </a:endParaRPr>
          </a:p>
        </p:txBody>
      </p:sp>
      <p:grpSp>
        <p:nvGrpSpPr>
          <p:cNvPr id="731" name="Google Shape;731;p26"/>
          <p:cNvGrpSpPr/>
          <p:nvPr/>
        </p:nvGrpSpPr>
        <p:grpSpPr>
          <a:xfrm>
            <a:off x="3520714" y="3123697"/>
            <a:ext cx="2936413" cy="945747"/>
            <a:chOff x="3698064" y="3159725"/>
            <a:chExt cx="2449869" cy="789043"/>
          </a:xfrm>
        </p:grpSpPr>
        <p:sp>
          <p:nvSpPr>
            <p:cNvPr id="732" name="Google Shape;732;p26"/>
            <p:cNvSpPr/>
            <p:nvPr/>
          </p:nvSpPr>
          <p:spPr>
            <a:xfrm rot="10800000">
              <a:off x="3698064" y="3575617"/>
              <a:ext cx="1740900" cy="125400"/>
            </a:xfrm>
            <a:prstGeom prst="rightArrow">
              <a:avLst>
                <a:gd name="adj1" fmla="val 25514"/>
                <a:gd name="adj2" fmla="val 64322"/>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Montserrat Light"/>
                <a:ea typeface="Montserrat Light"/>
                <a:cs typeface="Montserrat Light"/>
                <a:sym typeface="Montserrat Light"/>
              </a:endParaRPr>
            </a:p>
          </p:txBody>
        </p:sp>
        <p:sp>
          <p:nvSpPr>
            <p:cNvPr id="733" name="Google Shape;733;p26"/>
            <p:cNvSpPr txBox="1"/>
            <p:nvPr/>
          </p:nvSpPr>
          <p:spPr>
            <a:xfrm rot="620">
              <a:off x="3771608" y="3655818"/>
              <a:ext cx="1662900" cy="29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rgbClr val="434343"/>
                  </a:solidFill>
                  <a:latin typeface="Montserrat Light"/>
                  <a:ea typeface="Montserrat Light"/>
                  <a:cs typeface="Montserrat Light"/>
                  <a:sym typeface="Montserrat Light"/>
                </a:rPr>
                <a:t>Vestibulum nec congue tempus</a:t>
              </a:r>
              <a:endParaRPr sz="800">
                <a:solidFill>
                  <a:srgbClr val="434343"/>
                </a:solidFill>
                <a:latin typeface="Montserrat Light"/>
                <a:ea typeface="Montserrat Light"/>
                <a:cs typeface="Montserrat Light"/>
                <a:sym typeface="Montserrat Light"/>
              </a:endParaRPr>
            </a:p>
          </p:txBody>
        </p:sp>
        <p:sp>
          <p:nvSpPr>
            <p:cNvPr id="734" name="Google Shape;734;p26"/>
            <p:cNvSpPr/>
            <p:nvPr/>
          </p:nvSpPr>
          <p:spPr>
            <a:xfrm>
              <a:off x="5582733" y="3159725"/>
              <a:ext cx="565200" cy="565500"/>
            </a:xfrm>
            <a:prstGeom prst="ellipse">
              <a:avLst/>
            </a:prstGeom>
            <a:solidFill>
              <a:srgbClr val="FFA40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Montserrat"/>
                  <a:ea typeface="Montserrat"/>
                  <a:cs typeface="Montserrat"/>
                  <a:sym typeface="Montserrat"/>
                </a:rPr>
                <a:t>02</a:t>
              </a:r>
              <a:endParaRPr sz="1200" b="1">
                <a:solidFill>
                  <a:srgbClr val="FFFFFF"/>
                </a:solidFill>
                <a:latin typeface="Montserrat"/>
                <a:ea typeface="Montserrat"/>
                <a:cs typeface="Montserrat"/>
                <a:sym typeface="Montserrat"/>
              </a:endParaRPr>
            </a:p>
          </p:txBody>
        </p:sp>
      </p:grpSp>
      <p:grpSp>
        <p:nvGrpSpPr>
          <p:cNvPr id="735" name="Google Shape;735;p26"/>
          <p:cNvGrpSpPr/>
          <p:nvPr/>
        </p:nvGrpSpPr>
        <p:grpSpPr>
          <a:xfrm>
            <a:off x="2723728" y="1165167"/>
            <a:ext cx="1497761" cy="2636339"/>
            <a:chOff x="3033133" y="1525710"/>
            <a:chExt cx="1249592" cy="2199515"/>
          </a:xfrm>
        </p:grpSpPr>
        <p:sp>
          <p:nvSpPr>
            <p:cNvPr id="736" name="Google Shape;736;p26"/>
            <p:cNvSpPr/>
            <p:nvPr/>
          </p:nvSpPr>
          <p:spPr>
            <a:xfrm rot="-3360517">
              <a:off x="2960437" y="2297046"/>
              <a:ext cx="1629676" cy="125310"/>
            </a:xfrm>
            <a:prstGeom prst="rightArrow">
              <a:avLst>
                <a:gd name="adj1" fmla="val 25514"/>
                <a:gd name="adj2" fmla="val 64322"/>
              </a:avLst>
            </a:pr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Montserrat Light"/>
                <a:ea typeface="Montserrat Light"/>
                <a:cs typeface="Montserrat Light"/>
                <a:sym typeface="Montserrat Light"/>
              </a:endParaRPr>
            </a:p>
          </p:txBody>
        </p:sp>
        <p:sp>
          <p:nvSpPr>
            <p:cNvPr id="737" name="Google Shape;737;p26"/>
            <p:cNvSpPr txBox="1"/>
            <p:nvPr/>
          </p:nvSpPr>
          <p:spPr>
            <a:xfrm rot="-3365016">
              <a:off x="2786718" y="2151658"/>
              <a:ext cx="1664030" cy="29280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rgbClr val="434343"/>
                  </a:solidFill>
                  <a:latin typeface="Montserrat Light"/>
                  <a:ea typeface="Montserrat Light"/>
                  <a:cs typeface="Montserrat Light"/>
                  <a:sym typeface="Montserrat Light"/>
                </a:rPr>
                <a:t>Vestibulum nec congue tempus</a:t>
              </a:r>
              <a:endParaRPr sz="800">
                <a:solidFill>
                  <a:srgbClr val="434343"/>
                </a:solidFill>
                <a:latin typeface="Montserrat Light"/>
                <a:ea typeface="Montserrat Light"/>
                <a:cs typeface="Montserrat Light"/>
                <a:sym typeface="Montserrat Light"/>
              </a:endParaRPr>
            </a:p>
          </p:txBody>
        </p:sp>
        <p:sp>
          <p:nvSpPr>
            <p:cNvPr id="738" name="Google Shape;738;p26"/>
            <p:cNvSpPr/>
            <p:nvPr/>
          </p:nvSpPr>
          <p:spPr>
            <a:xfrm>
              <a:off x="3058183" y="3159725"/>
              <a:ext cx="565200" cy="565500"/>
            </a:xfrm>
            <a:prstGeom prst="ellipse">
              <a:avLst/>
            </a:prstGeom>
            <a:solidFill>
              <a:srgbClr val="FFC80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Montserrat"/>
                  <a:ea typeface="Montserrat"/>
                  <a:cs typeface="Montserrat"/>
                  <a:sym typeface="Montserrat"/>
                </a:rPr>
                <a:t>03</a:t>
              </a:r>
              <a:endParaRPr sz="1200" b="1">
                <a:solidFill>
                  <a:srgbClr val="FFFFFF"/>
                </a:solidFill>
                <a:latin typeface="Montserrat"/>
                <a:ea typeface="Montserrat"/>
                <a:cs typeface="Montserrat"/>
                <a:sym typeface="Montserrat"/>
              </a:endParaRPr>
            </a:p>
          </p:txBody>
        </p:sp>
      </p:grpSp>
      <p:grpSp>
        <p:nvGrpSpPr>
          <p:cNvPr id="739" name="Google Shape;739;p26"/>
          <p:cNvGrpSpPr/>
          <p:nvPr/>
        </p:nvGrpSpPr>
        <p:grpSpPr>
          <a:xfrm>
            <a:off x="4228660" y="772493"/>
            <a:ext cx="2118446" cy="2231791"/>
            <a:chOff x="4288708" y="1198100"/>
            <a:chExt cx="1767434" cy="1861998"/>
          </a:xfrm>
        </p:grpSpPr>
        <p:sp>
          <p:nvSpPr>
            <p:cNvPr id="740" name="Google Shape;740;p26"/>
            <p:cNvSpPr/>
            <p:nvPr/>
          </p:nvSpPr>
          <p:spPr>
            <a:xfrm rot="3420919">
              <a:off x="4575050" y="2300047"/>
              <a:ext cx="1581515" cy="125402"/>
            </a:xfrm>
            <a:prstGeom prst="rightArrow">
              <a:avLst>
                <a:gd name="adj1" fmla="val 25514"/>
                <a:gd name="adj2" fmla="val 64322"/>
              </a:avLst>
            </a:pr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Montserrat Light"/>
                <a:ea typeface="Montserrat Light"/>
                <a:cs typeface="Montserrat Light"/>
                <a:sym typeface="Montserrat Light"/>
              </a:endParaRPr>
            </a:p>
          </p:txBody>
        </p:sp>
        <p:sp>
          <p:nvSpPr>
            <p:cNvPr id="741" name="Google Shape;741;p26"/>
            <p:cNvSpPr/>
            <p:nvPr/>
          </p:nvSpPr>
          <p:spPr>
            <a:xfrm>
              <a:off x="4288708" y="1198100"/>
              <a:ext cx="565200" cy="565500"/>
            </a:xfrm>
            <a:prstGeom prst="ellipse">
              <a:avLst/>
            </a:prstGeom>
            <a:solidFill>
              <a:srgbClr val="F64646"/>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Montserrat"/>
                  <a:ea typeface="Montserrat"/>
                  <a:cs typeface="Montserrat"/>
                  <a:sym typeface="Montserrat"/>
                </a:rPr>
                <a:t>01</a:t>
              </a:r>
              <a:endParaRPr sz="1200" b="1">
                <a:solidFill>
                  <a:srgbClr val="FFFFFF"/>
                </a:solidFill>
                <a:latin typeface="Montserrat"/>
                <a:ea typeface="Montserrat"/>
                <a:cs typeface="Montserrat"/>
                <a:sym typeface="Montserrat"/>
              </a:endParaRPr>
            </a:p>
          </p:txBody>
        </p:sp>
        <p:sp>
          <p:nvSpPr>
            <p:cNvPr id="742" name="Google Shape;742;p26"/>
            <p:cNvSpPr txBox="1"/>
            <p:nvPr/>
          </p:nvSpPr>
          <p:spPr>
            <a:xfrm rot="3420634">
              <a:off x="4640653" y="2101762"/>
              <a:ext cx="1673878" cy="292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rgbClr val="434343"/>
                  </a:solidFill>
                  <a:latin typeface="Montserrat Light"/>
                  <a:ea typeface="Montserrat Light"/>
                  <a:cs typeface="Montserrat Light"/>
                  <a:sym typeface="Montserrat Light"/>
                </a:rPr>
                <a:t>Vestibulum nec congue tempus</a:t>
              </a:r>
              <a:endParaRPr sz="800">
                <a:solidFill>
                  <a:srgbClr val="434343"/>
                </a:solidFill>
                <a:latin typeface="Montserrat Light"/>
                <a:ea typeface="Montserrat Light"/>
                <a:cs typeface="Montserrat Light"/>
                <a:sym typeface="Montserrat Light"/>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27"/>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tables to compare data</a:t>
            </a:r>
            <a:endParaRPr/>
          </a:p>
        </p:txBody>
      </p:sp>
      <p:graphicFrame>
        <p:nvGraphicFramePr>
          <p:cNvPr id="748" name="Google Shape;748;p27"/>
          <p:cNvGraphicFramePr/>
          <p:nvPr/>
        </p:nvGraphicFramePr>
        <p:xfrm>
          <a:off x="952500" y="940581"/>
          <a:ext cx="7239000" cy="2577900"/>
        </p:xfrm>
        <a:graphic>
          <a:graphicData uri="http://schemas.openxmlformats.org/drawingml/2006/table">
            <a:tbl>
              <a:tblPr>
                <a:noFill/>
                <a:tableStyleId>{DB3D75F4-A58E-44CA-9C59-6E20992699CD}</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644475">
                <a:tc>
                  <a:txBody>
                    <a:bodyPr/>
                    <a:lstStyle/>
                    <a:p>
                      <a:pPr marL="0" lvl="0" indent="0" algn="l" rtl="0">
                        <a:spcBef>
                          <a:spcPts val="0"/>
                        </a:spcBef>
                        <a:spcAft>
                          <a:spcPts val="0"/>
                        </a:spcAft>
                        <a:buNone/>
                      </a:pP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38100" cap="flat" cmpd="sng">
                      <a:solidFill>
                        <a:srgbClr val="F64646"/>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Montserrat Light"/>
                          <a:ea typeface="Montserrat Light"/>
                          <a:cs typeface="Montserrat Light"/>
                          <a:sym typeface="Montserrat Light"/>
                        </a:rPr>
                        <a:t>A</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38100" cap="flat" cmpd="sng">
                      <a:solidFill>
                        <a:srgbClr val="F64646"/>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Montserrat Light"/>
                          <a:ea typeface="Montserrat Light"/>
                          <a:cs typeface="Montserrat Light"/>
                          <a:sym typeface="Montserrat Light"/>
                        </a:rPr>
                        <a:t>B</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38100" cap="flat" cmpd="sng">
                      <a:solidFill>
                        <a:srgbClr val="F64646"/>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Montserrat Light"/>
                          <a:ea typeface="Montserrat Light"/>
                          <a:cs typeface="Montserrat Light"/>
                          <a:sym typeface="Montserrat Light"/>
                        </a:rPr>
                        <a:t>C</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38100" cap="flat" cmpd="sng">
                      <a:solidFill>
                        <a:srgbClr val="F64646"/>
                      </a:solidFill>
                      <a:prstDash val="solid"/>
                      <a:round/>
                      <a:headEnd type="none" w="sm" len="sm"/>
                      <a:tailEnd type="none" w="sm" len="sm"/>
                    </a:lnT>
                    <a:lnB w="9525" cap="flat" cmpd="sng">
                      <a:solidFill>
                        <a:srgbClr val="FFC800"/>
                      </a:solidFill>
                      <a:prstDash val="solid"/>
                      <a:round/>
                      <a:headEnd type="none" w="sm" len="sm"/>
                      <a:tailEnd type="none" w="sm" len="sm"/>
                    </a:lnB>
                  </a:tcPr>
                </a:tc>
                <a:extLst>
                  <a:ext uri="{0D108BD9-81ED-4DB2-BD59-A6C34878D82A}">
                    <a16:rowId xmlns:a16="http://schemas.microsoft.com/office/drawing/2014/main" val="10000"/>
                  </a:ext>
                </a:extLst>
              </a:tr>
              <a:tr h="644475">
                <a:tc>
                  <a:txBody>
                    <a:bodyPr/>
                    <a:lstStyle/>
                    <a:p>
                      <a:pPr marL="0" lvl="0" indent="0" algn="r" rtl="0">
                        <a:spcBef>
                          <a:spcPts val="0"/>
                        </a:spcBef>
                        <a:spcAft>
                          <a:spcPts val="0"/>
                        </a:spcAft>
                        <a:buNone/>
                      </a:pPr>
                      <a:r>
                        <a:rPr lang="en" sz="1800">
                          <a:latin typeface="Montserrat Light"/>
                          <a:ea typeface="Montserrat Light"/>
                          <a:cs typeface="Montserrat Light"/>
                          <a:sym typeface="Montserrat Light"/>
                        </a:rPr>
                        <a:t>Yellow</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10</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20</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7</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extLst>
                  <a:ext uri="{0D108BD9-81ED-4DB2-BD59-A6C34878D82A}">
                    <a16:rowId xmlns:a16="http://schemas.microsoft.com/office/drawing/2014/main" val="10001"/>
                  </a:ext>
                </a:extLst>
              </a:tr>
              <a:tr h="644475">
                <a:tc>
                  <a:txBody>
                    <a:bodyPr/>
                    <a:lstStyle/>
                    <a:p>
                      <a:pPr marL="0" lvl="0" indent="0" algn="r" rtl="0">
                        <a:spcBef>
                          <a:spcPts val="0"/>
                        </a:spcBef>
                        <a:spcAft>
                          <a:spcPts val="0"/>
                        </a:spcAft>
                        <a:buNone/>
                      </a:pPr>
                      <a:r>
                        <a:rPr lang="en" sz="1800">
                          <a:latin typeface="Montserrat Light"/>
                          <a:ea typeface="Montserrat Light"/>
                          <a:cs typeface="Montserrat Light"/>
                          <a:sym typeface="Montserrat Light"/>
                        </a:rPr>
                        <a:t>Blue</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30</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15</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10</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extLst>
                  <a:ext uri="{0D108BD9-81ED-4DB2-BD59-A6C34878D82A}">
                    <a16:rowId xmlns:a16="http://schemas.microsoft.com/office/drawing/2014/main" val="10002"/>
                  </a:ext>
                </a:extLst>
              </a:tr>
              <a:tr h="644475">
                <a:tc>
                  <a:txBody>
                    <a:bodyPr/>
                    <a:lstStyle/>
                    <a:p>
                      <a:pPr marL="0" lvl="0" indent="0" algn="r" rtl="0">
                        <a:spcBef>
                          <a:spcPts val="0"/>
                        </a:spcBef>
                        <a:spcAft>
                          <a:spcPts val="0"/>
                        </a:spcAft>
                        <a:buNone/>
                      </a:pPr>
                      <a:r>
                        <a:rPr lang="en" sz="1800">
                          <a:latin typeface="Montserrat Light"/>
                          <a:ea typeface="Montserrat Light"/>
                          <a:cs typeface="Montserrat Light"/>
                          <a:sym typeface="Montserrat Light"/>
                        </a:rPr>
                        <a:t>Orange</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38100" cap="flat" cmpd="sng">
                      <a:solidFill>
                        <a:srgbClr val="F64646"/>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5</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38100" cap="flat" cmpd="sng">
                      <a:solidFill>
                        <a:srgbClr val="F64646"/>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24</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38100" cap="flat" cmpd="sng">
                      <a:solidFill>
                        <a:srgbClr val="F64646"/>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16</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38100" cap="flat" cmpd="sng">
                      <a:solidFill>
                        <a:srgbClr val="F6464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749" name="Google Shape;749;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28"/>
          <p:cNvSpPr/>
          <p:nvPr/>
        </p:nvSpPr>
        <p:spPr>
          <a:xfrm>
            <a:off x="749350" y="749550"/>
            <a:ext cx="7702391" cy="3669249"/>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756" name="Google Shape;756;p28"/>
          <p:cNvSpPr/>
          <p:nvPr/>
        </p:nvSpPr>
        <p:spPr>
          <a:xfrm>
            <a:off x="2138250" y="1601900"/>
            <a:ext cx="688500" cy="202500"/>
          </a:xfrm>
          <a:prstGeom prst="wedgeRectCallout">
            <a:avLst>
              <a:gd name="adj1" fmla="val -21428"/>
              <a:gd name="adj2" fmla="val 84287"/>
            </a:avLst>
          </a:prstGeom>
          <a:solidFill>
            <a:srgbClr val="FFC8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434343"/>
                </a:solidFill>
                <a:latin typeface="Montserrat Light"/>
                <a:ea typeface="Montserrat Light"/>
                <a:cs typeface="Montserrat Light"/>
                <a:sym typeface="Montserrat Light"/>
              </a:rPr>
              <a:t>our office</a:t>
            </a:r>
            <a:endParaRPr sz="800">
              <a:solidFill>
                <a:srgbClr val="434343"/>
              </a:solidFill>
              <a:latin typeface="Montserrat Light"/>
              <a:ea typeface="Montserrat Light"/>
              <a:cs typeface="Montserrat Light"/>
              <a:sym typeface="Montserrat Light"/>
            </a:endParaRPr>
          </a:p>
        </p:txBody>
      </p:sp>
      <p:sp>
        <p:nvSpPr>
          <p:cNvPr id="757" name="Google Shape;757;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758" name="Google Shape;758;p28"/>
          <p:cNvSpPr/>
          <p:nvPr/>
        </p:nvSpPr>
        <p:spPr>
          <a:xfrm rot="10800000">
            <a:off x="1313925" y="1809075"/>
            <a:ext cx="136800" cy="118500"/>
          </a:xfrm>
          <a:prstGeom prst="triangle">
            <a:avLst>
              <a:gd name="adj" fmla="val 50000"/>
            </a:avLst>
          </a:prstGeom>
          <a:solidFill>
            <a:srgbClr val="FFC800"/>
          </a:solidFill>
          <a:ln w="28575" cap="flat" cmpd="sng">
            <a:solidFill>
              <a:srgbClr val="FFA4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rot="10800000">
            <a:off x="2914125" y="3333075"/>
            <a:ext cx="136800" cy="118500"/>
          </a:xfrm>
          <a:prstGeom prst="triangle">
            <a:avLst>
              <a:gd name="adj" fmla="val 50000"/>
            </a:avLst>
          </a:prstGeom>
          <a:solidFill>
            <a:srgbClr val="FFC800"/>
          </a:solidFill>
          <a:ln w="28575" cap="flat" cmpd="sng">
            <a:solidFill>
              <a:srgbClr val="FFA4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rot="10800000">
            <a:off x="7351940" y="3777828"/>
            <a:ext cx="136800" cy="118500"/>
          </a:xfrm>
          <a:prstGeom prst="triangle">
            <a:avLst>
              <a:gd name="adj" fmla="val 50000"/>
            </a:avLst>
          </a:prstGeom>
          <a:solidFill>
            <a:srgbClr val="FFC800"/>
          </a:solidFill>
          <a:ln w="28575" cap="flat" cmpd="sng">
            <a:solidFill>
              <a:srgbClr val="FFA4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rot="10800000">
            <a:off x="3922940" y="1689766"/>
            <a:ext cx="136800" cy="118500"/>
          </a:xfrm>
          <a:prstGeom prst="triangle">
            <a:avLst>
              <a:gd name="adj" fmla="val 50000"/>
            </a:avLst>
          </a:prstGeom>
          <a:solidFill>
            <a:srgbClr val="FFC800"/>
          </a:solidFill>
          <a:ln w="28575" cap="flat" cmpd="sng">
            <a:solidFill>
              <a:srgbClr val="FFA4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rot="10800000">
            <a:off x="4532540" y="3670966"/>
            <a:ext cx="136800" cy="118500"/>
          </a:xfrm>
          <a:prstGeom prst="triangle">
            <a:avLst>
              <a:gd name="adj" fmla="val 50000"/>
            </a:avLst>
          </a:prstGeom>
          <a:solidFill>
            <a:srgbClr val="FFC800"/>
          </a:solidFill>
          <a:ln w="28575" cap="flat" cmpd="sng">
            <a:solidFill>
              <a:srgbClr val="FFA4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rot="10800000">
            <a:off x="6589940" y="2146966"/>
            <a:ext cx="136800" cy="118500"/>
          </a:xfrm>
          <a:prstGeom prst="triangle">
            <a:avLst>
              <a:gd name="adj" fmla="val 50000"/>
            </a:avLst>
          </a:prstGeom>
          <a:solidFill>
            <a:srgbClr val="FFC800"/>
          </a:solidFill>
          <a:ln w="28575" cap="flat" cmpd="sng">
            <a:solidFill>
              <a:srgbClr val="FFA4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29"/>
          <p:cNvSpPr txBox="1">
            <a:spLocks noGrp="1"/>
          </p:cNvSpPr>
          <p:nvPr>
            <p:ph type="ctrTitle" idx="4294967295"/>
          </p:nvPr>
        </p:nvSpPr>
        <p:spPr>
          <a:xfrm>
            <a:off x="685800" y="13547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solidFill>
                  <a:srgbClr val="FFA400"/>
                </a:solidFill>
              </a:rPr>
              <a:t>89,526,124</a:t>
            </a:r>
            <a:endParaRPr sz="9600">
              <a:solidFill>
                <a:srgbClr val="FFA400"/>
              </a:solidFill>
            </a:endParaRPr>
          </a:p>
        </p:txBody>
      </p:sp>
      <p:sp>
        <p:nvSpPr>
          <p:cNvPr id="769" name="Google Shape;769;p29"/>
          <p:cNvSpPr txBox="1">
            <a:spLocks noGrp="1"/>
          </p:cNvSpPr>
          <p:nvPr>
            <p:ph type="subTitle" idx="4294967295"/>
          </p:nvPr>
        </p:nvSpPr>
        <p:spPr>
          <a:xfrm>
            <a:off x="685800" y="23066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Whoa! That’s a big number, aren’t you proud?</a:t>
            </a:r>
            <a:endParaRPr/>
          </a:p>
        </p:txBody>
      </p:sp>
      <p:sp>
        <p:nvSpPr>
          <p:cNvPr id="770" name="Google Shape;770;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25</a:t>
            </a:fld>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30"/>
          <p:cNvSpPr txBox="1">
            <a:spLocks noGrp="1"/>
          </p:cNvSpPr>
          <p:nvPr>
            <p:ph type="ctrTitle" idx="4294967295"/>
          </p:nvPr>
        </p:nvSpPr>
        <p:spPr>
          <a:xfrm>
            <a:off x="685800" y="495600"/>
            <a:ext cx="5622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FFC800"/>
                </a:solidFill>
              </a:rPr>
              <a:t>89,526,124$</a:t>
            </a:r>
            <a:endParaRPr sz="3600">
              <a:solidFill>
                <a:srgbClr val="FFC800"/>
              </a:solidFill>
            </a:endParaRPr>
          </a:p>
        </p:txBody>
      </p:sp>
      <p:sp>
        <p:nvSpPr>
          <p:cNvPr id="776" name="Google Shape;776;p30"/>
          <p:cNvSpPr txBox="1">
            <a:spLocks noGrp="1"/>
          </p:cNvSpPr>
          <p:nvPr>
            <p:ph type="subTitle" idx="4294967295"/>
          </p:nvPr>
        </p:nvSpPr>
        <p:spPr>
          <a:xfrm>
            <a:off x="685800" y="1106508"/>
            <a:ext cx="5622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That’s a lot of money</a:t>
            </a:r>
            <a:endParaRPr sz="2400"/>
          </a:p>
        </p:txBody>
      </p:sp>
      <p:sp>
        <p:nvSpPr>
          <p:cNvPr id="777" name="Google Shape;777;p30"/>
          <p:cNvSpPr txBox="1">
            <a:spLocks noGrp="1"/>
          </p:cNvSpPr>
          <p:nvPr>
            <p:ph type="ctrTitle" idx="4294967295"/>
          </p:nvPr>
        </p:nvSpPr>
        <p:spPr>
          <a:xfrm>
            <a:off x="685800" y="3124494"/>
            <a:ext cx="5622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F64646"/>
                </a:solidFill>
              </a:rPr>
              <a:t>100%</a:t>
            </a:r>
            <a:endParaRPr sz="3600">
              <a:solidFill>
                <a:srgbClr val="F64646"/>
              </a:solidFill>
            </a:endParaRPr>
          </a:p>
        </p:txBody>
      </p:sp>
      <p:sp>
        <p:nvSpPr>
          <p:cNvPr id="778" name="Google Shape;778;p30"/>
          <p:cNvSpPr txBox="1">
            <a:spLocks noGrp="1"/>
          </p:cNvSpPr>
          <p:nvPr>
            <p:ph type="subTitle" idx="4294967295"/>
          </p:nvPr>
        </p:nvSpPr>
        <p:spPr>
          <a:xfrm>
            <a:off x="685800" y="3735401"/>
            <a:ext cx="5622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Total success!</a:t>
            </a:r>
            <a:endParaRPr sz="2400"/>
          </a:p>
        </p:txBody>
      </p:sp>
      <p:sp>
        <p:nvSpPr>
          <p:cNvPr id="779" name="Google Shape;779;p30"/>
          <p:cNvSpPr txBox="1">
            <a:spLocks noGrp="1"/>
          </p:cNvSpPr>
          <p:nvPr>
            <p:ph type="ctrTitle" idx="4294967295"/>
          </p:nvPr>
        </p:nvSpPr>
        <p:spPr>
          <a:xfrm>
            <a:off x="685800" y="1810047"/>
            <a:ext cx="56223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rgbClr val="FFA400"/>
                </a:solidFill>
              </a:rPr>
              <a:t>185,244 users</a:t>
            </a:r>
            <a:endParaRPr sz="3600">
              <a:solidFill>
                <a:srgbClr val="FFA400"/>
              </a:solidFill>
            </a:endParaRPr>
          </a:p>
        </p:txBody>
      </p:sp>
      <p:sp>
        <p:nvSpPr>
          <p:cNvPr id="780" name="Google Shape;780;p30"/>
          <p:cNvSpPr txBox="1">
            <a:spLocks noGrp="1"/>
          </p:cNvSpPr>
          <p:nvPr>
            <p:ph type="subTitle" idx="4294967295"/>
          </p:nvPr>
        </p:nvSpPr>
        <p:spPr>
          <a:xfrm>
            <a:off x="685800" y="2420955"/>
            <a:ext cx="56223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And a lot of users</a:t>
            </a:r>
            <a:endParaRPr sz="240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2"/>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802" name="Google Shape;802;p32"/>
          <p:cNvSpPr txBox="1">
            <a:spLocks noGrp="1"/>
          </p:cNvSpPr>
          <p:nvPr>
            <p:ph type="body" idx="1"/>
          </p:nvPr>
        </p:nvSpPr>
        <p:spPr>
          <a:xfrm>
            <a:off x="1320025" y="15442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803" name="Google Shape;803;p32"/>
          <p:cNvSpPr txBox="1">
            <a:spLocks noGrp="1"/>
          </p:cNvSpPr>
          <p:nvPr>
            <p:ph type="body" idx="2"/>
          </p:nvPr>
        </p:nvSpPr>
        <p:spPr>
          <a:xfrm>
            <a:off x="3507463" y="15442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804" name="Google Shape;804;p32"/>
          <p:cNvSpPr txBox="1">
            <a:spLocks noGrp="1"/>
          </p:cNvSpPr>
          <p:nvPr>
            <p:ph type="body" idx="3"/>
          </p:nvPr>
        </p:nvSpPr>
        <p:spPr>
          <a:xfrm>
            <a:off x="5694900" y="15442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805" name="Google Shape;805;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806" name="Google Shape;806;p32"/>
          <p:cNvSpPr txBox="1">
            <a:spLocks noGrp="1"/>
          </p:cNvSpPr>
          <p:nvPr>
            <p:ph type="body" idx="1"/>
          </p:nvPr>
        </p:nvSpPr>
        <p:spPr>
          <a:xfrm>
            <a:off x="1320025" y="32206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807" name="Google Shape;807;p32"/>
          <p:cNvSpPr txBox="1">
            <a:spLocks noGrp="1"/>
          </p:cNvSpPr>
          <p:nvPr>
            <p:ph type="body" idx="2"/>
          </p:nvPr>
        </p:nvSpPr>
        <p:spPr>
          <a:xfrm>
            <a:off x="3507463" y="32206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808" name="Google Shape;808;p32"/>
          <p:cNvSpPr txBox="1">
            <a:spLocks noGrp="1"/>
          </p:cNvSpPr>
          <p:nvPr>
            <p:ph type="body" idx="3"/>
          </p:nvPr>
        </p:nvSpPr>
        <p:spPr>
          <a:xfrm>
            <a:off x="5694900" y="32206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33"/>
          <p:cNvSpPr txBox="1">
            <a:spLocks noGrp="1"/>
          </p:cNvSpPr>
          <p:nvPr>
            <p:ph type="body" idx="4294967295"/>
          </p:nvPr>
        </p:nvSpPr>
        <p:spPr>
          <a:xfrm>
            <a:off x="3438425" y="373575"/>
            <a:ext cx="2524800" cy="4396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b="1">
                <a:latin typeface="Montserrat"/>
                <a:ea typeface="Montserrat"/>
                <a:cs typeface="Montserrat"/>
                <a:sym typeface="Montserrat"/>
              </a:rPr>
              <a:t>Mobile project</a:t>
            </a:r>
            <a:endParaRPr sz="1800" b="1">
              <a:latin typeface="Montserrat"/>
              <a:ea typeface="Montserrat"/>
              <a:cs typeface="Montserrat"/>
              <a:sym typeface="Montserrat"/>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814" name="Google Shape;814;p33"/>
          <p:cNvSpPr/>
          <p:nvPr/>
        </p:nvSpPr>
        <p:spPr>
          <a:xfrm>
            <a:off x="82700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Montserrat Light"/>
                <a:ea typeface="Montserrat Light"/>
                <a:cs typeface="Montserrat Light"/>
                <a:sym typeface="Montserrat Light"/>
              </a:rPr>
              <a:t>Place your screenshot here</a:t>
            </a:r>
            <a:endParaRPr sz="1000">
              <a:solidFill>
                <a:srgbClr val="999999"/>
              </a:solidFill>
              <a:latin typeface="Montserrat Light"/>
              <a:ea typeface="Montserrat Light"/>
              <a:cs typeface="Montserrat Light"/>
              <a:sym typeface="Montserrat Light"/>
            </a:endParaRPr>
          </a:p>
        </p:txBody>
      </p:sp>
      <p:sp>
        <p:nvSpPr>
          <p:cNvPr id="815" name="Google Shape;81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816" name="Google Shape;816;p33"/>
          <p:cNvGrpSpPr/>
          <p:nvPr/>
        </p:nvGrpSpPr>
        <p:grpSpPr>
          <a:xfrm>
            <a:off x="767875" y="373572"/>
            <a:ext cx="2119546" cy="4396359"/>
            <a:chOff x="2547150" y="238125"/>
            <a:chExt cx="2525675" cy="5238750"/>
          </a:xfrm>
        </p:grpSpPr>
        <p:sp>
          <p:nvSpPr>
            <p:cNvPr id="817" name="Google Shape;817;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FFFFFF"/>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FFC800"/>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FFC800"/>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FFC800"/>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34"/>
          <p:cNvSpPr/>
          <p:nvPr/>
        </p:nvSpPr>
        <p:spPr>
          <a:xfrm>
            <a:off x="585775"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Montserrat Light"/>
                <a:ea typeface="Montserrat Light"/>
                <a:cs typeface="Montserrat Light"/>
                <a:sym typeface="Montserrat Light"/>
              </a:rPr>
              <a:t>Place your screenshot here</a:t>
            </a:r>
            <a:endParaRPr sz="1000">
              <a:solidFill>
                <a:srgbClr val="999999"/>
              </a:solidFill>
              <a:latin typeface="Montserrat Light"/>
              <a:ea typeface="Montserrat Light"/>
              <a:cs typeface="Montserrat Light"/>
              <a:sym typeface="Montserrat Light"/>
            </a:endParaRPr>
          </a:p>
        </p:txBody>
      </p:sp>
      <p:sp>
        <p:nvSpPr>
          <p:cNvPr id="826" name="Google Shape;826;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grpSp>
        <p:nvGrpSpPr>
          <p:cNvPr id="827" name="Google Shape;827;p34"/>
          <p:cNvGrpSpPr/>
          <p:nvPr/>
        </p:nvGrpSpPr>
        <p:grpSpPr>
          <a:xfrm>
            <a:off x="521077" y="465959"/>
            <a:ext cx="2736410" cy="4222433"/>
            <a:chOff x="2112475" y="238125"/>
            <a:chExt cx="3395050" cy="5238750"/>
          </a:xfrm>
        </p:grpSpPr>
        <p:sp>
          <p:nvSpPr>
            <p:cNvPr id="828" name="Google Shape;828;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FFC800"/>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FFC800"/>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FFC800"/>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34"/>
          <p:cNvSpPr txBox="1">
            <a:spLocks noGrp="1"/>
          </p:cNvSpPr>
          <p:nvPr>
            <p:ph type="body" idx="4294967295"/>
          </p:nvPr>
        </p:nvSpPr>
        <p:spPr>
          <a:xfrm>
            <a:off x="3743225" y="373575"/>
            <a:ext cx="2524800" cy="4396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b="1">
                <a:latin typeface="Montserrat"/>
                <a:ea typeface="Montserrat"/>
                <a:cs typeface="Montserrat"/>
                <a:sym typeface="Montserrat"/>
              </a:rPr>
              <a:t>Tablet project</a:t>
            </a:r>
            <a:endParaRPr sz="1800" b="1">
              <a:latin typeface="Montserrat"/>
              <a:ea typeface="Montserrat"/>
              <a:cs typeface="Montserrat"/>
              <a:sym typeface="Montserrat"/>
            </a:endParaRPr>
          </a:p>
          <a:p>
            <a:pPr marL="0" lvl="0" indent="0" algn="l" rtl="0">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5"/>
          <p:cNvSpPr txBox="1">
            <a:spLocks noGrp="1"/>
          </p:cNvSpPr>
          <p:nvPr>
            <p:ph type="title"/>
          </p:nvPr>
        </p:nvSpPr>
        <p:spPr>
          <a:xfrm>
            <a:off x="1346173" y="377529"/>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SRG’s costumers and services </a:t>
            </a:r>
            <a:endParaRPr dirty="0">
              <a:solidFill>
                <a:schemeClr val="tx1"/>
              </a:solidFill>
            </a:endParaRPr>
          </a:p>
        </p:txBody>
      </p:sp>
      <p:sp>
        <p:nvSpPr>
          <p:cNvPr id="636" name="Google Shape;63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Text Placeholder 3"/>
          <p:cNvSpPr>
            <a:spLocks noGrp="1"/>
          </p:cNvSpPr>
          <p:nvPr>
            <p:ph type="body" idx="2"/>
          </p:nvPr>
        </p:nvSpPr>
        <p:spPr>
          <a:xfrm>
            <a:off x="2717684" y="1029731"/>
            <a:ext cx="3385404" cy="3361515"/>
          </a:xfrm>
        </p:spPr>
        <p:txBody>
          <a:bodyPr/>
          <a:lstStyle/>
          <a:p>
            <a:r>
              <a:rPr lang="en-US" cap="all" dirty="0"/>
              <a:t>BRAND DESIGN</a:t>
            </a:r>
          </a:p>
          <a:p>
            <a:r>
              <a:rPr lang="en-US" cap="all" dirty="0"/>
              <a:t>PACKAGING DESIGN</a:t>
            </a:r>
          </a:p>
          <a:p>
            <a:r>
              <a:rPr lang="en-US" cap="all" dirty="0"/>
              <a:t>BRAND POSITIONING</a:t>
            </a:r>
          </a:p>
          <a:p>
            <a:r>
              <a:rPr lang="en-US" cap="all" dirty="0"/>
              <a:t>CULINARY TRENDS &amp; MAPPING</a:t>
            </a:r>
          </a:p>
          <a:p>
            <a:r>
              <a:rPr lang="en-US" cap="all" dirty="0"/>
              <a:t>ENVIRONMENTAL DESIGN</a:t>
            </a:r>
          </a:p>
          <a:p>
            <a:r>
              <a:rPr lang="en-US" cap="all" dirty="0">
                <a:solidFill>
                  <a:srgbClr val="FF0000"/>
                </a:solidFill>
              </a:rPr>
              <a:t>BRAND STRATEGY</a:t>
            </a:r>
          </a:p>
          <a:p>
            <a:r>
              <a:rPr lang="en-US" dirty="0">
                <a:solidFill>
                  <a:srgbClr val="FF0000"/>
                </a:solidFill>
              </a:rPr>
              <a:t>CONSUMER INSIGHTS</a:t>
            </a:r>
          </a:p>
          <a:p>
            <a:endParaRPr lang="en-US" dirty="0"/>
          </a:p>
        </p:txBody>
      </p:sp>
      <p:pic>
        <p:nvPicPr>
          <p:cNvPr id="1026" name="Picture 2" descr="Smoothie Place &amp; Shop: Smoothie Bowls &amp; Juices| Jamba Ju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774" y="2538985"/>
            <a:ext cx="861150" cy="861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ight Vines - &quot;Bright Vine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3385" y="1287345"/>
            <a:ext cx="2343399" cy="1318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7440659" y="2848267"/>
            <a:ext cx="988500" cy="855518"/>
          </a:xfrm>
          <a:prstGeom prst="rect">
            <a:avLst/>
          </a:prstGeom>
        </p:spPr>
      </p:pic>
      <p:pic>
        <p:nvPicPr>
          <p:cNvPr id="15" name="Picture 2" descr="PetArmor Flea &amp; Tick Prevention for Dogs (45-88 lbs), 3 Treatments ..."/>
          <p:cNvPicPr>
            <a:picLocks noChangeAspect="1" noChangeArrowheads="1"/>
          </p:cNvPicPr>
          <p:nvPr/>
        </p:nvPicPr>
        <p:blipFill rotWithShape="1">
          <a:blip r:embed="rId6">
            <a:extLst>
              <a:ext uri="{28A0092B-C50C-407E-A947-70E740481C1C}">
                <a14:useLocalDpi xmlns:a14="http://schemas.microsoft.com/office/drawing/2010/main" val="0"/>
              </a:ext>
            </a:extLst>
          </a:blip>
          <a:srcRect l="15288" t="3464" r="7171" b="36258"/>
          <a:stretch/>
        </p:blipFill>
        <p:spPr bwMode="auto">
          <a:xfrm>
            <a:off x="1180397" y="1052180"/>
            <a:ext cx="1870162" cy="12913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stretch>
            <a:fillRect/>
          </a:stretch>
        </p:blipFill>
        <p:spPr>
          <a:xfrm>
            <a:off x="189297" y="2623899"/>
            <a:ext cx="1323975" cy="1895475"/>
          </a:xfrm>
          <a:prstGeom prst="rect">
            <a:avLst/>
          </a:prstGeom>
        </p:spPr>
      </p:pic>
      <p:pic>
        <p:nvPicPr>
          <p:cNvPr id="1042" name="Picture 18" descr="Bites – Wildmade Snack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9510" y="3719988"/>
            <a:ext cx="1167989" cy="13425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lmond Board of California | LinkedI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68617" y="3726661"/>
            <a:ext cx="1050857" cy="1050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0"/>
          <a:stretch>
            <a:fillRect/>
          </a:stretch>
        </p:blipFill>
        <p:spPr>
          <a:xfrm>
            <a:off x="3293872" y="4298458"/>
            <a:ext cx="1619250" cy="666750"/>
          </a:xfrm>
          <a:prstGeom prst="rect">
            <a:avLst/>
          </a:prstGeom>
        </p:spPr>
      </p:pic>
      <p:pic>
        <p:nvPicPr>
          <p:cNvPr id="12" name="Picture 11"/>
          <p:cNvPicPr>
            <a:picLocks noChangeAspect="1"/>
          </p:cNvPicPr>
          <p:nvPr/>
        </p:nvPicPr>
        <p:blipFill>
          <a:blip r:embed="rId11"/>
          <a:stretch>
            <a:fillRect/>
          </a:stretch>
        </p:blipFill>
        <p:spPr>
          <a:xfrm>
            <a:off x="6372005" y="342103"/>
            <a:ext cx="1711838" cy="877627"/>
          </a:xfrm>
          <a:prstGeom prst="rect">
            <a:avLst/>
          </a:prstGeom>
        </p:spPr>
      </p:pic>
      <p:pic>
        <p:nvPicPr>
          <p:cNvPr id="27" name="Picture 4" descr="Brewers Association Touts Independent Label | Ale Street New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2404" y="2567702"/>
            <a:ext cx="1099691" cy="10160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3"/>
          <a:stretch>
            <a:fillRect/>
          </a:stretch>
        </p:blipFill>
        <p:spPr>
          <a:xfrm>
            <a:off x="6044377" y="3276026"/>
            <a:ext cx="911196" cy="954817"/>
          </a:xfrm>
          <a:prstGeom prst="rect">
            <a:avLst/>
          </a:prstGeom>
        </p:spPr>
      </p:pic>
      <p:pic>
        <p:nvPicPr>
          <p:cNvPr id="14" name="Picture 13"/>
          <p:cNvPicPr>
            <a:picLocks noChangeAspect="1"/>
          </p:cNvPicPr>
          <p:nvPr/>
        </p:nvPicPr>
        <p:blipFill>
          <a:blip r:embed="rId14"/>
          <a:stretch>
            <a:fillRect/>
          </a:stretch>
        </p:blipFill>
        <p:spPr>
          <a:xfrm>
            <a:off x="182295" y="1615682"/>
            <a:ext cx="873799" cy="930173"/>
          </a:xfrm>
          <a:prstGeom prst="rect">
            <a:avLst/>
          </a:prstGeom>
        </p:spPr>
      </p:pic>
      <p:pic>
        <p:nvPicPr>
          <p:cNvPr id="16" name="Picture 15"/>
          <p:cNvPicPr>
            <a:picLocks noChangeAspect="1"/>
          </p:cNvPicPr>
          <p:nvPr/>
        </p:nvPicPr>
        <p:blipFill>
          <a:blip r:embed="rId15"/>
          <a:stretch>
            <a:fillRect/>
          </a:stretch>
        </p:blipFill>
        <p:spPr>
          <a:xfrm>
            <a:off x="2348448" y="4208604"/>
            <a:ext cx="804244" cy="766837"/>
          </a:xfrm>
          <a:prstGeom prst="rect">
            <a:avLst/>
          </a:prstGeom>
        </p:spPr>
      </p:pic>
      <p:pic>
        <p:nvPicPr>
          <p:cNvPr id="1048" name="Picture 24" descr="So Delicious Dairy Free logo - Middlebury Food Co-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8651" y="4298458"/>
            <a:ext cx="1069730" cy="6610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rotWithShape="1">
          <a:blip r:embed="rId17"/>
          <a:srcRect r="38136"/>
          <a:stretch/>
        </p:blipFill>
        <p:spPr>
          <a:xfrm>
            <a:off x="5061098" y="4252090"/>
            <a:ext cx="983136" cy="67980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35"/>
          <p:cNvSpPr/>
          <p:nvPr/>
        </p:nvSpPr>
        <p:spPr>
          <a:xfrm>
            <a:off x="3863625" y="424701"/>
            <a:ext cx="4727226" cy="368019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061442" y="620134"/>
            <a:ext cx="4331700" cy="276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Montserrat Light"/>
                <a:ea typeface="Montserrat Light"/>
                <a:cs typeface="Montserrat Light"/>
                <a:sym typeface="Montserrat Light"/>
              </a:rPr>
              <a:t>Place your screenshot here</a:t>
            </a:r>
            <a:endParaRPr sz="1000">
              <a:solidFill>
                <a:srgbClr val="999999"/>
              </a:solidFill>
              <a:latin typeface="Montserrat Light"/>
              <a:ea typeface="Montserrat Light"/>
              <a:cs typeface="Montserrat Light"/>
              <a:sym typeface="Montserrat Light"/>
            </a:endParaRPr>
          </a:p>
        </p:txBody>
      </p:sp>
      <p:sp>
        <p:nvSpPr>
          <p:cNvPr id="839" name="Google Shape;839;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30</a:t>
            </a:fld>
            <a:endParaRPr>
              <a:solidFill>
                <a:srgbClr val="FFFFFF"/>
              </a:solidFill>
            </a:endParaRPr>
          </a:p>
        </p:txBody>
      </p:sp>
      <p:sp>
        <p:nvSpPr>
          <p:cNvPr id="840" name="Google Shape;840;p35"/>
          <p:cNvSpPr txBox="1">
            <a:spLocks noGrp="1"/>
          </p:cNvSpPr>
          <p:nvPr>
            <p:ph type="body" idx="4294967295"/>
          </p:nvPr>
        </p:nvSpPr>
        <p:spPr>
          <a:xfrm>
            <a:off x="897550" y="424775"/>
            <a:ext cx="2524800" cy="36801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b="1">
                <a:latin typeface="Montserrat"/>
                <a:ea typeface="Montserrat"/>
                <a:cs typeface="Montserrat"/>
                <a:sym typeface="Montserrat"/>
              </a:rPr>
              <a:t>Desktop project</a:t>
            </a:r>
            <a:endParaRPr sz="1800" b="1">
              <a:latin typeface="Montserrat"/>
              <a:ea typeface="Montserrat"/>
              <a:cs typeface="Montserrat"/>
              <a:sym typeface="Montserrat"/>
            </a:endParaRPr>
          </a:p>
          <a:p>
            <a:pPr marL="0" lvl="0" indent="0" algn="l" rtl="0">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846" name="Google Shape;846;p36"/>
          <p:cNvSpPr txBox="1">
            <a:spLocks noGrp="1"/>
          </p:cNvSpPr>
          <p:nvPr>
            <p:ph type="ctrTitle" idx="4294967295"/>
          </p:nvPr>
        </p:nvSpPr>
        <p:spPr>
          <a:xfrm>
            <a:off x="685800" y="1126150"/>
            <a:ext cx="3954900" cy="9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F64646"/>
                </a:solidFill>
              </a:rPr>
              <a:t>Thanks!</a:t>
            </a:r>
            <a:endParaRPr sz="6000">
              <a:solidFill>
                <a:srgbClr val="F64646"/>
              </a:solidFill>
            </a:endParaRPr>
          </a:p>
        </p:txBody>
      </p:sp>
      <p:sp>
        <p:nvSpPr>
          <p:cNvPr id="847" name="Google Shape;847;p36"/>
          <p:cNvSpPr txBox="1">
            <a:spLocks noGrp="1"/>
          </p:cNvSpPr>
          <p:nvPr>
            <p:ph type="subTitle" idx="4294967295"/>
          </p:nvPr>
        </p:nvSpPr>
        <p:spPr>
          <a:xfrm>
            <a:off x="685800" y="2109249"/>
            <a:ext cx="3954900" cy="258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latin typeface="Montserrat"/>
                <a:ea typeface="Montserrat"/>
                <a:cs typeface="Montserrat"/>
                <a:sym typeface="Montserrat"/>
              </a:rPr>
              <a:t>Any questions?</a:t>
            </a:r>
            <a:endParaRPr sz="1800"/>
          </a:p>
          <a:p>
            <a:pPr marL="0" lvl="0" indent="0" algn="l" rtl="0">
              <a:spcBef>
                <a:spcPts val="600"/>
              </a:spcBef>
              <a:spcAft>
                <a:spcPts val="0"/>
              </a:spcAft>
              <a:buClr>
                <a:schemeClr val="dk1"/>
              </a:buClr>
              <a:buSzPts val="1100"/>
              <a:buFont typeface="Arial"/>
              <a:buNone/>
            </a:pPr>
            <a:r>
              <a:rPr lang="en" sz="1800"/>
              <a:t>You can find me at</a:t>
            </a:r>
            <a:endParaRPr sz="1800"/>
          </a:p>
          <a:p>
            <a:pPr marL="457200" lvl="0" indent="-342900" algn="l" rtl="0">
              <a:spcBef>
                <a:spcPts val="600"/>
              </a:spcBef>
              <a:spcAft>
                <a:spcPts val="0"/>
              </a:spcAft>
              <a:buSzPts val="1800"/>
              <a:buChar char="◂"/>
            </a:pPr>
            <a:r>
              <a:rPr lang="en" sz="1800"/>
              <a:t>@username</a:t>
            </a:r>
            <a:endParaRPr sz="1800"/>
          </a:p>
          <a:p>
            <a:pPr marL="457200" lvl="0" indent="-342900" algn="l" rtl="0">
              <a:spcBef>
                <a:spcPts val="0"/>
              </a:spcBef>
              <a:spcAft>
                <a:spcPts val="0"/>
              </a:spcAft>
              <a:buSzPts val="1800"/>
              <a:buChar char="◂"/>
            </a:pPr>
            <a:r>
              <a:rPr lang="en" sz="1800"/>
              <a:t>user@mail.me</a:t>
            </a:r>
            <a:endParaRPr sz="1800"/>
          </a:p>
        </p:txBody>
      </p:sp>
      <p:pic>
        <p:nvPicPr>
          <p:cNvPr id="848" name="Google Shape;848;p36"/>
          <p:cNvPicPr preferRelativeResize="0"/>
          <p:nvPr/>
        </p:nvPicPr>
        <p:blipFill rotWithShape="1">
          <a:blip r:embed="rId3">
            <a:alphaModFix/>
          </a:blip>
          <a:srcRect l="10180" t="459" r="4122" b="18914"/>
          <a:stretch/>
        </p:blipFill>
        <p:spPr>
          <a:xfrm rot="5400000">
            <a:off x="5381675" y="749828"/>
            <a:ext cx="3873000" cy="3643800"/>
          </a:xfrm>
          <a:prstGeom prst="triangle">
            <a:avLst>
              <a:gd name="adj" fmla="val 50000"/>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37"/>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854" name="Google Shape;854;p37"/>
          <p:cNvSpPr txBox="1">
            <a:spLocks noGrp="1"/>
          </p:cNvSpPr>
          <p:nvPr>
            <p:ph type="body" idx="1"/>
          </p:nvPr>
        </p:nvSpPr>
        <p:spPr>
          <a:xfrm>
            <a:off x="1320025" y="1613274"/>
            <a:ext cx="6455700" cy="290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rgbClr val="E8062F"/>
                </a:solidFill>
                <a:hlinkClick r:id="rId3"/>
              </a:rPr>
              <a:t>SlidesCarnival</a:t>
            </a:r>
            <a:endParaRPr sz="2400">
              <a:solidFill>
                <a:srgbClr val="E8062F"/>
              </a:solidFill>
            </a:endParaRPr>
          </a:p>
          <a:p>
            <a:pPr marL="457200" lvl="0" indent="-381000" algn="l" rtl="0">
              <a:lnSpc>
                <a:spcPct val="115000"/>
              </a:lnSpc>
              <a:spcBef>
                <a:spcPts val="0"/>
              </a:spcBef>
              <a:spcAft>
                <a:spcPts val="0"/>
              </a:spcAft>
              <a:buSzPts val="2400"/>
              <a:buChar char="◂"/>
            </a:pPr>
            <a:r>
              <a:rPr lang="en" sz="2400"/>
              <a:t>Photographs by </a:t>
            </a:r>
            <a:r>
              <a:rPr lang="en" sz="2400" u="sng">
                <a:solidFill>
                  <a:srgbClr val="E8062F"/>
                </a:solidFill>
                <a:hlinkClick r:id="rId4"/>
              </a:rPr>
              <a:t>Unsplash</a:t>
            </a:r>
            <a:endParaRPr sz="2400">
              <a:solidFill>
                <a:srgbClr val="E8062F"/>
              </a:solidFill>
            </a:endParaRPr>
          </a:p>
        </p:txBody>
      </p:sp>
      <p:sp>
        <p:nvSpPr>
          <p:cNvPr id="855" name="Google Shape;855;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8"/>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861" name="Google Shape;861;p38"/>
          <p:cNvSpPr txBox="1">
            <a:spLocks noGrp="1"/>
          </p:cNvSpPr>
          <p:nvPr>
            <p:ph type="body" idx="1"/>
          </p:nvPr>
        </p:nvSpPr>
        <p:spPr>
          <a:xfrm>
            <a:off x="1320025" y="1613274"/>
            <a:ext cx="6455700" cy="2902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 and colors:</a:t>
            </a:r>
            <a:endParaRPr sz="1400"/>
          </a:p>
          <a:p>
            <a:pPr marL="457200" lvl="0" indent="-317500" algn="l" rtl="0">
              <a:lnSpc>
                <a:spcPct val="115000"/>
              </a:lnSpc>
              <a:spcBef>
                <a:spcPts val="600"/>
              </a:spcBef>
              <a:spcAft>
                <a:spcPts val="0"/>
              </a:spcAft>
              <a:buSzPts val="1400"/>
              <a:buChar char="◂"/>
            </a:pPr>
            <a:r>
              <a:rPr lang="en" sz="1400"/>
              <a:t>Titles: Montserrat bold</a:t>
            </a:r>
            <a:endParaRPr sz="1400"/>
          </a:p>
          <a:p>
            <a:pPr marL="457200" lvl="0" indent="-317500" algn="l" rtl="0">
              <a:lnSpc>
                <a:spcPct val="115000"/>
              </a:lnSpc>
              <a:spcBef>
                <a:spcPts val="0"/>
              </a:spcBef>
              <a:spcAft>
                <a:spcPts val="0"/>
              </a:spcAft>
              <a:buSzPts val="1400"/>
              <a:buChar char="◂"/>
            </a:pPr>
            <a:r>
              <a:rPr lang="en" sz="1400"/>
              <a:t>Body copy: Montserrat light</a:t>
            </a:r>
            <a:endParaRPr sz="1400"/>
          </a:p>
          <a:p>
            <a:pPr marL="0" lvl="0" indent="0" algn="l" rtl="0">
              <a:lnSpc>
                <a:spcPct val="115000"/>
              </a:lnSpc>
              <a:spcBef>
                <a:spcPts val="600"/>
              </a:spcBef>
              <a:spcAft>
                <a:spcPts val="0"/>
              </a:spcAft>
              <a:buNone/>
            </a:pPr>
            <a:r>
              <a:rPr lang="en" sz="1400"/>
              <a:t>You can download the fonts on this page:</a:t>
            </a:r>
            <a:endParaRPr sz="1400"/>
          </a:p>
          <a:p>
            <a:pPr marL="0" lvl="0" indent="0" algn="l" rtl="0">
              <a:lnSpc>
                <a:spcPct val="115000"/>
              </a:lnSpc>
              <a:spcBef>
                <a:spcPts val="600"/>
              </a:spcBef>
              <a:spcAft>
                <a:spcPts val="0"/>
              </a:spcAft>
              <a:buNone/>
            </a:pPr>
            <a:r>
              <a:rPr lang="en" sz="1400" u="sng">
                <a:solidFill>
                  <a:srgbClr val="E8062F"/>
                </a:solidFill>
                <a:hlinkClick r:id="rId3"/>
              </a:rPr>
              <a:t>https://www.fontsquirrel.com/fonts/montserrat</a:t>
            </a:r>
            <a:endParaRPr sz="1400">
              <a:solidFill>
                <a:srgbClr val="E8062F"/>
              </a:solidFill>
            </a:endParaRPr>
          </a:p>
          <a:p>
            <a:pPr marL="0" lvl="0" indent="0" algn="l" rtl="0">
              <a:lnSpc>
                <a:spcPct val="115000"/>
              </a:lnSpc>
              <a:spcBef>
                <a:spcPts val="600"/>
              </a:spcBef>
              <a:spcAft>
                <a:spcPts val="0"/>
              </a:spcAft>
              <a:buNone/>
            </a:pPr>
            <a:endParaRPr sz="1400"/>
          </a:p>
          <a:p>
            <a:pPr marL="0" lvl="0" indent="0" algn="l" rtl="0">
              <a:lnSpc>
                <a:spcPct val="115000"/>
              </a:lnSpc>
              <a:spcBef>
                <a:spcPts val="600"/>
              </a:spcBef>
              <a:spcAft>
                <a:spcPts val="0"/>
              </a:spcAft>
              <a:buNone/>
            </a:pPr>
            <a:r>
              <a:rPr lang="en" sz="1200"/>
              <a:t>Yellow </a:t>
            </a:r>
            <a:r>
              <a:rPr lang="en" sz="1200" b="1">
                <a:solidFill>
                  <a:srgbClr val="FFC800"/>
                </a:solidFill>
              </a:rPr>
              <a:t>#ffc800</a:t>
            </a:r>
            <a:r>
              <a:rPr lang="en" sz="1200" b="1"/>
              <a:t> · Orange </a:t>
            </a:r>
            <a:r>
              <a:rPr lang="en" sz="1200" b="1">
                <a:solidFill>
                  <a:srgbClr val="FFA400"/>
                </a:solidFill>
              </a:rPr>
              <a:t>#ffa400</a:t>
            </a:r>
            <a:r>
              <a:rPr lang="en" sz="1200" b="1"/>
              <a:t> · Raspberry </a:t>
            </a:r>
            <a:r>
              <a:rPr lang="en" sz="1200" b="1">
                <a:solidFill>
                  <a:srgbClr val="F64646"/>
                </a:solidFill>
              </a:rPr>
              <a:t>#f64646</a:t>
            </a:r>
            <a:r>
              <a:rPr lang="en" sz="1200" b="1"/>
              <a:t> · Crimson </a:t>
            </a:r>
            <a:r>
              <a:rPr lang="en" sz="1200" b="1">
                <a:solidFill>
                  <a:srgbClr val="E8062F"/>
                </a:solidFill>
              </a:rPr>
              <a:t>#e8062f</a:t>
            </a:r>
            <a:endParaRPr sz="1200" b="1">
              <a:solidFill>
                <a:srgbClr val="E8062F"/>
              </a:solidFill>
            </a:endParaRPr>
          </a:p>
        </p:txBody>
      </p:sp>
      <p:sp>
        <p:nvSpPr>
          <p:cNvPr id="862" name="Google Shape;862;p38"/>
          <p:cNvSpPr txBox="1"/>
          <p:nvPr/>
        </p:nvSpPr>
        <p:spPr>
          <a:xfrm>
            <a:off x="1320025" y="4095450"/>
            <a:ext cx="64557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999999"/>
                </a:solidFill>
                <a:latin typeface="Montserrat Light"/>
                <a:ea typeface="Montserrat Light"/>
                <a:cs typeface="Montserrat Light"/>
                <a:sym typeface="Montserrat Light"/>
              </a:rPr>
              <a:t>You don’t need to keep this slide in your presentation. It’s only here to serve you as a design guide if you need to create new slides or download the fonts to edit the presentation in PowerPoint®</a:t>
            </a:r>
            <a:endParaRPr sz="1200">
              <a:solidFill>
                <a:srgbClr val="999999"/>
              </a:solidFill>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endParaRPr sz="1200">
              <a:solidFill>
                <a:srgbClr val="999999"/>
              </a:solidFill>
              <a:latin typeface="Montserrat Light"/>
              <a:ea typeface="Montserrat Light"/>
              <a:cs typeface="Montserrat Light"/>
              <a:sym typeface="Montserrat Light"/>
            </a:endParaRPr>
          </a:p>
          <a:p>
            <a:pPr marL="0" lvl="0" indent="0" algn="l" rtl="0">
              <a:spcBef>
                <a:spcPts val="0"/>
              </a:spcBef>
              <a:spcAft>
                <a:spcPts val="0"/>
              </a:spcAft>
              <a:buNone/>
            </a:pPr>
            <a:endParaRPr sz="1200">
              <a:solidFill>
                <a:srgbClr val="999999"/>
              </a:solidFill>
              <a:latin typeface="Montserrat Light"/>
              <a:ea typeface="Montserrat Light"/>
              <a:cs typeface="Montserrat Light"/>
              <a:sym typeface="Montserrat Light"/>
            </a:endParaRPr>
          </a:p>
        </p:txBody>
      </p:sp>
      <p:sp>
        <p:nvSpPr>
          <p:cNvPr id="863" name="Google Shape;863;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7"/>
        <p:cNvGrpSpPr/>
        <p:nvPr/>
      </p:nvGrpSpPr>
      <p:grpSpPr>
        <a:xfrm>
          <a:off x="0" y="0"/>
          <a:ext cx="0" cy="0"/>
          <a:chOff x="0" y="0"/>
          <a:chExt cx="0" cy="0"/>
        </a:xfrm>
      </p:grpSpPr>
      <p:grpSp>
        <p:nvGrpSpPr>
          <p:cNvPr id="868" name="Google Shape;868;p39"/>
          <p:cNvGrpSpPr/>
          <p:nvPr/>
        </p:nvGrpSpPr>
        <p:grpSpPr>
          <a:xfrm>
            <a:off x="732113" y="342338"/>
            <a:ext cx="301186" cy="380908"/>
            <a:chOff x="584925" y="238125"/>
            <a:chExt cx="415200" cy="525100"/>
          </a:xfrm>
        </p:grpSpPr>
        <p:sp>
          <p:nvSpPr>
            <p:cNvPr id="869" name="Google Shape;869;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9"/>
          <p:cNvGrpSpPr/>
          <p:nvPr/>
        </p:nvGrpSpPr>
        <p:grpSpPr>
          <a:xfrm>
            <a:off x="1210441" y="397686"/>
            <a:ext cx="322458" cy="268434"/>
            <a:chOff x="1244325" y="314425"/>
            <a:chExt cx="444525" cy="370050"/>
          </a:xfrm>
        </p:grpSpPr>
        <p:sp>
          <p:nvSpPr>
            <p:cNvPr id="876" name="Google Shape;876;p3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39"/>
          <p:cNvGrpSpPr/>
          <p:nvPr/>
        </p:nvGrpSpPr>
        <p:grpSpPr>
          <a:xfrm>
            <a:off x="1706506" y="396362"/>
            <a:ext cx="308295" cy="271082"/>
            <a:chOff x="1928175" y="312600"/>
            <a:chExt cx="425000" cy="373700"/>
          </a:xfrm>
        </p:grpSpPr>
        <p:sp>
          <p:nvSpPr>
            <p:cNvPr id="879" name="Google Shape;879;p3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39"/>
          <p:cNvSpPr/>
          <p:nvPr/>
        </p:nvSpPr>
        <p:spPr>
          <a:xfrm>
            <a:off x="2223590" y="386645"/>
            <a:ext cx="252475" cy="290559"/>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2729881" y="387534"/>
            <a:ext cx="217946" cy="28878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39"/>
          <p:cNvGrpSpPr/>
          <p:nvPr/>
        </p:nvGrpSpPr>
        <p:grpSpPr>
          <a:xfrm>
            <a:off x="3150397" y="382198"/>
            <a:ext cx="354358" cy="299427"/>
            <a:chOff x="3918650" y="293075"/>
            <a:chExt cx="488500" cy="412775"/>
          </a:xfrm>
        </p:grpSpPr>
        <p:sp>
          <p:nvSpPr>
            <p:cNvPr id="884" name="Google Shape;884;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39"/>
          <p:cNvGrpSpPr/>
          <p:nvPr/>
        </p:nvGrpSpPr>
        <p:grpSpPr>
          <a:xfrm>
            <a:off x="3670817" y="359602"/>
            <a:ext cx="291466" cy="344601"/>
            <a:chOff x="4636075" y="261925"/>
            <a:chExt cx="401800" cy="475050"/>
          </a:xfrm>
        </p:grpSpPr>
        <p:sp>
          <p:nvSpPr>
            <p:cNvPr id="888" name="Google Shape;888;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39"/>
          <p:cNvSpPr/>
          <p:nvPr/>
        </p:nvSpPr>
        <p:spPr>
          <a:xfrm>
            <a:off x="4138936" y="386192"/>
            <a:ext cx="333974" cy="291466"/>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39"/>
          <p:cNvGrpSpPr/>
          <p:nvPr/>
        </p:nvGrpSpPr>
        <p:grpSpPr>
          <a:xfrm>
            <a:off x="4648330" y="388401"/>
            <a:ext cx="292336" cy="286569"/>
            <a:chOff x="5983625" y="301625"/>
            <a:chExt cx="403000" cy="395050"/>
          </a:xfrm>
        </p:grpSpPr>
        <p:sp>
          <p:nvSpPr>
            <p:cNvPr id="894" name="Google Shape;894;p3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39"/>
          <p:cNvGrpSpPr/>
          <p:nvPr/>
        </p:nvGrpSpPr>
        <p:grpSpPr>
          <a:xfrm>
            <a:off x="5139516" y="386170"/>
            <a:ext cx="287911" cy="287476"/>
            <a:chOff x="6660750" y="298550"/>
            <a:chExt cx="396900" cy="396300"/>
          </a:xfrm>
        </p:grpSpPr>
        <p:sp>
          <p:nvSpPr>
            <p:cNvPr id="915" name="Google Shape;915;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39"/>
          <p:cNvGrpSpPr/>
          <p:nvPr/>
        </p:nvGrpSpPr>
        <p:grpSpPr>
          <a:xfrm>
            <a:off x="732113" y="838838"/>
            <a:ext cx="301186" cy="364532"/>
            <a:chOff x="584925" y="922575"/>
            <a:chExt cx="415200" cy="502525"/>
          </a:xfrm>
        </p:grpSpPr>
        <p:sp>
          <p:nvSpPr>
            <p:cNvPr id="918" name="Google Shape;918;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39"/>
          <p:cNvGrpSpPr/>
          <p:nvPr/>
        </p:nvGrpSpPr>
        <p:grpSpPr>
          <a:xfrm>
            <a:off x="1212219" y="830423"/>
            <a:ext cx="318922" cy="380037"/>
            <a:chOff x="1246775" y="910975"/>
            <a:chExt cx="439650" cy="523900"/>
          </a:xfrm>
        </p:grpSpPr>
        <p:sp>
          <p:nvSpPr>
            <p:cNvPr id="922" name="Google Shape;922;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39"/>
          <p:cNvGrpSpPr/>
          <p:nvPr/>
        </p:nvGrpSpPr>
        <p:grpSpPr>
          <a:xfrm>
            <a:off x="1705182" y="891538"/>
            <a:ext cx="310943" cy="258678"/>
            <a:chOff x="1926350" y="995225"/>
            <a:chExt cx="428650" cy="356600"/>
          </a:xfrm>
        </p:grpSpPr>
        <p:sp>
          <p:nvSpPr>
            <p:cNvPr id="926" name="Google Shape;926;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p:cNvSpPr/>
          <p:nvPr/>
        </p:nvSpPr>
        <p:spPr>
          <a:xfrm>
            <a:off x="2197890" y="869901"/>
            <a:ext cx="303870" cy="302093"/>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2687368" y="884973"/>
            <a:ext cx="302963" cy="271971"/>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3180819" y="887185"/>
            <a:ext cx="294113" cy="26752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3679583" y="889833"/>
            <a:ext cx="274636" cy="26223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39"/>
          <p:cNvGrpSpPr/>
          <p:nvPr/>
        </p:nvGrpSpPr>
        <p:grpSpPr>
          <a:xfrm>
            <a:off x="4154042" y="872061"/>
            <a:ext cx="302963" cy="303399"/>
            <a:chOff x="5302225" y="968375"/>
            <a:chExt cx="417650" cy="418250"/>
          </a:xfrm>
        </p:grpSpPr>
        <p:sp>
          <p:nvSpPr>
            <p:cNvPr id="935" name="Google Shape;935;p3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39"/>
          <p:cNvGrpSpPr/>
          <p:nvPr/>
        </p:nvGrpSpPr>
        <p:grpSpPr>
          <a:xfrm>
            <a:off x="4606692" y="837949"/>
            <a:ext cx="375612" cy="365855"/>
            <a:chOff x="5926225" y="921350"/>
            <a:chExt cx="517800" cy="504350"/>
          </a:xfrm>
        </p:grpSpPr>
        <p:sp>
          <p:nvSpPr>
            <p:cNvPr id="938" name="Google Shape;938;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9"/>
          <p:cNvGrpSpPr/>
          <p:nvPr/>
        </p:nvGrpSpPr>
        <p:grpSpPr>
          <a:xfrm>
            <a:off x="5108070" y="845040"/>
            <a:ext cx="350803" cy="351692"/>
            <a:chOff x="6617400" y="931125"/>
            <a:chExt cx="483600" cy="484825"/>
          </a:xfrm>
        </p:grpSpPr>
        <p:sp>
          <p:nvSpPr>
            <p:cNvPr id="941" name="Google Shape;941;p3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9"/>
          <p:cNvGrpSpPr/>
          <p:nvPr/>
        </p:nvGrpSpPr>
        <p:grpSpPr>
          <a:xfrm>
            <a:off x="713506" y="1391139"/>
            <a:ext cx="338399" cy="237423"/>
            <a:chOff x="559275" y="1683950"/>
            <a:chExt cx="466500" cy="327300"/>
          </a:xfrm>
        </p:grpSpPr>
        <p:sp>
          <p:nvSpPr>
            <p:cNvPr id="944" name="Google Shape;944;p3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39"/>
          <p:cNvGrpSpPr/>
          <p:nvPr/>
        </p:nvGrpSpPr>
        <p:grpSpPr>
          <a:xfrm>
            <a:off x="1202480" y="1344206"/>
            <a:ext cx="338399" cy="331308"/>
            <a:chOff x="1233350" y="1619250"/>
            <a:chExt cx="466500" cy="456725"/>
          </a:xfrm>
        </p:grpSpPr>
        <p:sp>
          <p:nvSpPr>
            <p:cNvPr id="947" name="Google Shape;947;p3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39"/>
          <p:cNvGrpSpPr/>
          <p:nvPr/>
        </p:nvGrpSpPr>
        <p:grpSpPr>
          <a:xfrm>
            <a:off x="1702081" y="1351278"/>
            <a:ext cx="317145" cy="317145"/>
            <a:chOff x="1922075" y="1629000"/>
            <a:chExt cx="437200" cy="437200"/>
          </a:xfrm>
        </p:grpSpPr>
        <p:sp>
          <p:nvSpPr>
            <p:cNvPr id="952" name="Google Shape;952;p3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9"/>
          <p:cNvGrpSpPr/>
          <p:nvPr/>
        </p:nvGrpSpPr>
        <p:grpSpPr>
          <a:xfrm>
            <a:off x="2189731" y="1349955"/>
            <a:ext cx="319793" cy="319793"/>
            <a:chOff x="2594325" y="1627175"/>
            <a:chExt cx="440850" cy="440850"/>
          </a:xfrm>
        </p:grpSpPr>
        <p:sp>
          <p:nvSpPr>
            <p:cNvPr id="955" name="Google Shape;955;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 name="Google Shape;958;p39"/>
          <p:cNvSpPr/>
          <p:nvPr/>
        </p:nvSpPr>
        <p:spPr>
          <a:xfrm>
            <a:off x="2693118" y="1364257"/>
            <a:ext cx="291466" cy="291448"/>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959;p39"/>
          <p:cNvGrpSpPr/>
          <p:nvPr/>
        </p:nvGrpSpPr>
        <p:grpSpPr>
          <a:xfrm>
            <a:off x="3197802" y="1326034"/>
            <a:ext cx="259548" cy="367633"/>
            <a:chOff x="3984000" y="1594200"/>
            <a:chExt cx="357800" cy="506800"/>
          </a:xfrm>
        </p:grpSpPr>
        <p:sp>
          <p:nvSpPr>
            <p:cNvPr id="960" name="Google Shape;960;p3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p:cNvGrpSpPr/>
          <p:nvPr/>
        </p:nvGrpSpPr>
        <p:grpSpPr>
          <a:xfrm>
            <a:off x="3645573" y="1404867"/>
            <a:ext cx="341954" cy="209967"/>
            <a:chOff x="4601275" y="1702875"/>
            <a:chExt cx="471400" cy="289450"/>
          </a:xfrm>
        </p:grpSpPr>
        <p:sp>
          <p:nvSpPr>
            <p:cNvPr id="963" name="Google Shape;963;p3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39"/>
          <p:cNvGrpSpPr/>
          <p:nvPr/>
        </p:nvGrpSpPr>
        <p:grpSpPr>
          <a:xfrm>
            <a:off x="4150941" y="1353491"/>
            <a:ext cx="309165" cy="312720"/>
            <a:chOff x="5297950" y="1632050"/>
            <a:chExt cx="426200" cy="431100"/>
          </a:xfrm>
        </p:grpSpPr>
        <p:sp>
          <p:nvSpPr>
            <p:cNvPr id="969" name="Google Shape;969;p3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9"/>
          <p:cNvGrpSpPr/>
          <p:nvPr/>
        </p:nvGrpSpPr>
        <p:grpSpPr>
          <a:xfrm>
            <a:off x="4639026" y="1344206"/>
            <a:ext cx="310943" cy="331308"/>
            <a:chOff x="5970800" y="1619250"/>
            <a:chExt cx="428650" cy="456725"/>
          </a:xfrm>
        </p:grpSpPr>
        <p:sp>
          <p:nvSpPr>
            <p:cNvPr id="972" name="Google Shape;972;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39"/>
          <p:cNvGrpSpPr/>
          <p:nvPr/>
        </p:nvGrpSpPr>
        <p:grpSpPr>
          <a:xfrm>
            <a:off x="5113837" y="1340216"/>
            <a:ext cx="348573" cy="318015"/>
            <a:chOff x="6625350" y="1613750"/>
            <a:chExt cx="480525" cy="438400"/>
          </a:xfrm>
        </p:grpSpPr>
        <p:sp>
          <p:nvSpPr>
            <p:cNvPr id="978" name="Google Shape;978;p3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9"/>
          <p:cNvGrpSpPr/>
          <p:nvPr/>
        </p:nvGrpSpPr>
        <p:grpSpPr>
          <a:xfrm>
            <a:off x="751154" y="1857535"/>
            <a:ext cx="263103" cy="282598"/>
            <a:chOff x="611175" y="2326900"/>
            <a:chExt cx="362700" cy="389575"/>
          </a:xfrm>
        </p:grpSpPr>
        <p:sp>
          <p:nvSpPr>
            <p:cNvPr id="984" name="Google Shape;984;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39"/>
          <p:cNvSpPr/>
          <p:nvPr/>
        </p:nvSpPr>
        <p:spPr>
          <a:xfrm>
            <a:off x="1233134" y="1860353"/>
            <a:ext cx="277284" cy="277284"/>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1722159" y="1860353"/>
            <a:ext cx="277284" cy="277284"/>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2211184" y="1860353"/>
            <a:ext cx="277284" cy="277284"/>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39"/>
          <p:cNvGrpSpPr/>
          <p:nvPr/>
        </p:nvGrpSpPr>
        <p:grpSpPr>
          <a:xfrm>
            <a:off x="2764629" y="1812361"/>
            <a:ext cx="147945" cy="369410"/>
            <a:chOff x="3386850" y="2264625"/>
            <a:chExt cx="203950" cy="509250"/>
          </a:xfrm>
        </p:grpSpPr>
        <p:sp>
          <p:nvSpPr>
            <p:cNvPr id="992" name="Google Shape;992;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9"/>
          <p:cNvGrpSpPr/>
          <p:nvPr/>
        </p:nvGrpSpPr>
        <p:grpSpPr>
          <a:xfrm>
            <a:off x="3755870" y="1859312"/>
            <a:ext cx="121359" cy="275507"/>
            <a:chOff x="4753325" y="2329350"/>
            <a:chExt cx="167300" cy="379800"/>
          </a:xfrm>
        </p:grpSpPr>
        <p:sp>
          <p:nvSpPr>
            <p:cNvPr id="995" name="Google Shape;99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39"/>
          <p:cNvGrpSpPr/>
          <p:nvPr/>
        </p:nvGrpSpPr>
        <p:grpSpPr>
          <a:xfrm>
            <a:off x="3264665" y="1814120"/>
            <a:ext cx="125821" cy="365874"/>
            <a:chOff x="4076175" y="2267050"/>
            <a:chExt cx="173450" cy="504375"/>
          </a:xfrm>
        </p:grpSpPr>
        <p:sp>
          <p:nvSpPr>
            <p:cNvPr id="998" name="Google Shape;998;p3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39"/>
          <p:cNvSpPr/>
          <p:nvPr/>
        </p:nvSpPr>
        <p:spPr>
          <a:xfrm>
            <a:off x="4167284" y="1852827"/>
            <a:ext cx="277284" cy="29233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39"/>
          <p:cNvGrpSpPr/>
          <p:nvPr/>
        </p:nvGrpSpPr>
        <p:grpSpPr>
          <a:xfrm>
            <a:off x="4642127" y="1857970"/>
            <a:ext cx="304741" cy="281709"/>
            <a:chOff x="5975075" y="2327500"/>
            <a:chExt cx="420100" cy="388350"/>
          </a:xfrm>
        </p:grpSpPr>
        <p:sp>
          <p:nvSpPr>
            <p:cNvPr id="1002" name="Google Shape;1002;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39"/>
          <p:cNvGrpSpPr/>
          <p:nvPr/>
        </p:nvGrpSpPr>
        <p:grpSpPr>
          <a:xfrm>
            <a:off x="5190004" y="1849556"/>
            <a:ext cx="186936" cy="304741"/>
            <a:chOff x="6730350" y="2315900"/>
            <a:chExt cx="257700" cy="420100"/>
          </a:xfrm>
        </p:grpSpPr>
        <p:sp>
          <p:nvSpPr>
            <p:cNvPr id="1005" name="Google Shape;1005;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9"/>
          <p:cNvGrpSpPr/>
          <p:nvPr/>
        </p:nvGrpSpPr>
        <p:grpSpPr>
          <a:xfrm>
            <a:off x="835301" y="2315063"/>
            <a:ext cx="94810" cy="345490"/>
            <a:chOff x="727175" y="2957625"/>
            <a:chExt cx="130700" cy="476275"/>
          </a:xfrm>
        </p:grpSpPr>
        <p:sp>
          <p:nvSpPr>
            <p:cNvPr id="1011" name="Google Shape;1011;p3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39"/>
          <p:cNvSpPr/>
          <p:nvPr/>
        </p:nvSpPr>
        <p:spPr>
          <a:xfrm>
            <a:off x="1715521" y="2301550"/>
            <a:ext cx="290559" cy="372946"/>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1264148" y="2301550"/>
            <a:ext cx="215262" cy="372946"/>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39"/>
          <p:cNvGrpSpPr/>
          <p:nvPr/>
        </p:nvGrpSpPr>
        <p:grpSpPr>
          <a:xfrm>
            <a:off x="2181752" y="2326125"/>
            <a:ext cx="335751" cy="323347"/>
            <a:chOff x="2583325" y="2972875"/>
            <a:chExt cx="462850" cy="445750"/>
          </a:xfrm>
        </p:grpSpPr>
        <p:sp>
          <p:nvSpPr>
            <p:cNvPr id="1016" name="Google Shape;1016;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39"/>
          <p:cNvGrpSpPr/>
          <p:nvPr/>
        </p:nvGrpSpPr>
        <p:grpSpPr>
          <a:xfrm>
            <a:off x="2659210" y="2374419"/>
            <a:ext cx="358783" cy="226778"/>
            <a:chOff x="3241525" y="3039450"/>
            <a:chExt cx="494600" cy="312625"/>
          </a:xfrm>
        </p:grpSpPr>
        <p:sp>
          <p:nvSpPr>
            <p:cNvPr id="1019" name="Google Shape;1019;p3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39"/>
          <p:cNvSpPr/>
          <p:nvPr/>
        </p:nvSpPr>
        <p:spPr>
          <a:xfrm>
            <a:off x="3662752" y="2333888"/>
            <a:ext cx="308295" cy="308277"/>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39"/>
          <p:cNvGrpSpPr/>
          <p:nvPr/>
        </p:nvGrpSpPr>
        <p:grpSpPr>
          <a:xfrm>
            <a:off x="4119930" y="2350499"/>
            <a:ext cx="371187" cy="274618"/>
            <a:chOff x="5255200" y="3006475"/>
            <a:chExt cx="511700" cy="378575"/>
          </a:xfrm>
        </p:grpSpPr>
        <p:sp>
          <p:nvSpPr>
            <p:cNvPr id="1023" name="Google Shape;1023;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9"/>
          <p:cNvGrpSpPr/>
          <p:nvPr/>
        </p:nvGrpSpPr>
        <p:grpSpPr>
          <a:xfrm>
            <a:off x="3177418" y="2334558"/>
            <a:ext cx="300316" cy="306500"/>
            <a:chOff x="3955900" y="2984500"/>
            <a:chExt cx="414000" cy="422525"/>
          </a:xfrm>
        </p:grpSpPr>
        <p:sp>
          <p:nvSpPr>
            <p:cNvPr id="1026" name="Google Shape;1026;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39"/>
          <p:cNvSpPr/>
          <p:nvPr/>
        </p:nvSpPr>
        <p:spPr>
          <a:xfrm>
            <a:off x="716650" y="2845056"/>
            <a:ext cx="335733" cy="26399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4678019" y="2319705"/>
            <a:ext cx="233869" cy="336640"/>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39"/>
          <p:cNvGrpSpPr/>
          <p:nvPr/>
        </p:nvGrpSpPr>
        <p:grpSpPr>
          <a:xfrm>
            <a:off x="5168750" y="2330115"/>
            <a:ext cx="229444" cy="326013"/>
            <a:chOff x="6701050" y="2978375"/>
            <a:chExt cx="316300" cy="449425"/>
          </a:xfrm>
        </p:grpSpPr>
        <p:sp>
          <p:nvSpPr>
            <p:cNvPr id="1032" name="Google Shape;1032;p3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39"/>
          <p:cNvGrpSpPr/>
          <p:nvPr/>
        </p:nvGrpSpPr>
        <p:grpSpPr>
          <a:xfrm>
            <a:off x="1208229" y="2866929"/>
            <a:ext cx="326902" cy="219706"/>
            <a:chOff x="1241275" y="3718400"/>
            <a:chExt cx="450650" cy="302875"/>
          </a:xfrm>
        </p:grpSpPr>
        <p:sp>
          <p:nvSpPr>
            <p:cNvPr id="1035" name="Google Shape;1035;p3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39"/>
          <p:cNvGrpSpPr/>
          <p:nvPr/>
        </p:nvGrpSpPr>
        <p:grpSpPr>
          <a:xfrm>
            <a:off x="1701646" y="2850100"/>
            <a:ext cx="318015" cy="253799"/>
            <a:chOff x="1921475" y="3695200"/>
            <a:chExt cx="438400" cy="349875"/>
          </a:xfrm>
        </p:grpSpPr>
        <p:sp>
          <p:nvSpPr>
            <p:cNvPr id="1040" name="Google Shape;1040;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39"/>
          <p:cNvGrpSpPr/>
          <p:nvPr/>
        </p:nvGrpSpPr>
        <p:grpSpPr>
          <a:xfrm>
            <a:off x="2193721" y="2846110"/>
            <a:ext cx="311813" cy="261343"/>
            <a:chOff x="2599825" y="3689700"/>
            <a:chExt cx="429850" cy="360275"/>
          </a:xfrm>
        </p:grpSpPr>
        <p:sp>
          <p:nvSpPr>
            <p:cNvPr id="1044" name="Google Shape;1044;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39"/>
          <p:cNvGrpSpPr/>
          <p:nvPr/>
        </p:nvGrpSpPr>
        <p:grpSpPr>
          <a:xfrm>
            <a:off x="2697747" y="2819089"/>
            <a:ext cx="281709" cy="294113"/>
            <a:chOff x="3294650" y="3652450"/>
            <a:chExt cx="388350" cy="405450"/>
          </a:xfrm>
        </p:grpSpPr>
        <p:sp>
          <p:nvSpPr>
            <p:cNvPr id="1047" name="Google Shape;1047;p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39"/>
          <p:cNvGrpSpPr/>
          <p:nvPr/>
        </p:nvGrpSpPr>
        <p:grpSpPr>
          <a:xfrm>
            <a:off x="3163254" y="2856302"/>
            <a:ext cx="328642" cy="240960"/>
            <a:chOff x="3936375" y="3703750"/>
            <a:chExt cx="453050" cy="332175"/>
          </a:xfrm>
        </p:grpSpPr>
        <p:sp>
          <p:nvSpPr>
            <p:cNvPr id="1051" name="Google Shape;1051;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39"/>
          <p:cNvGrpSpPr/>
          <p:nvPr/>
        </p:nvGrpSpPr>
        <p:grpSpPr>
          <a:xfrm>
            <a:off x="3652228" y="2856302"/>
            <a:ext cx="328642" cy="240960"/>
            <a:chOff x="4610450" y="3703750"/>
            <a:chExt cx="453050" cy="332175"/>
          </a:xfrm>
        </p:grpSpPr>
        <p:sp>
          <p:nvSpPr>
            <p:cNvPr id="1057" name="Google Shape;1057;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39"/>
          <p:cNvGrpSpPr/>
          <p:nvPr/>
        </p:nvGrpSpPr>
        <p:grpSpPr>
          <a:xfrm>
            <a:off x="4152718" y="2831947"/>
            <a:ext cx="305611" cy="289670"/>
            <a:chOff x="5300400" y="3670175"/>
            <a:chExt cx="421300" cy="399325"/>
          </a:xfrm>
        </p:grpSpPr>
        <p:sp>
          <p:nvSpPr>
            <p:cNvPr id="1060" name="Google Shape;1060;p3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39"/>
          <p:cNvSpPr/>
          <p:nvPr/>
        </p:nvSpPr>
        <p:spPr>
          <a:xfrm>
            <a:off x="4624860" y="2806969"/>
            <a:ext cx="340176" cy="340158"/>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39"/>
          <p:cNvGrpSpPr/>
          <p:nvPr/>
        </p:nvGrpSpPr>
        <p:grpSpPr>
          <a:xfrm>
            <a:off x="5135091" y="2828392"/>
            <a:ext cx="296761" cy="296779"/>
            <a:chOff x="6654650" y="3665275"/>
            <a:chExt cx="409100" cy="409125"/>
          </a:xfrm>
        </p:grpSpPr>
        <p:sp>
          <p:nvSpPr>
            <p:cNvPr id="1067" name="Google Shape;1067;p3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9"/>
          <p:cNvGrpSpPr/>
          <p:nvPr/>
        </p:nvGrpSpPr>
        <p:grpSpPr>
          <a:xfrm>
            <a:off x="721921" y="3304962"/>
            <a:ext cx="321570" cy="321588"/>
            <a:chOff x="570875" y="4322250"/>
            <a:chExt cx="443300" cy="443325"/>
          </a:xfrm>
        </p:grpSpPr>
        <p:sp>
          <p:nvSpPr>
            <p:cNvPr id="1070" name="Google Shape;1070;p3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39"/>
          <p:cNvSpPr/>
          <p:nvPr/>
        </p:nvSpPr>
        <p:spPr>
          <a:xfrm>
            <a:off x="1197695" y="3367741"/>
            <a:ext cx="348156" cy="196674"/>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 name="Google Shape;1075;p39"/>
          <p:cNvGrpSpPr/>
          <p:nvPr/>
        </p:nvGrpSpPr>
        <p:grpSpPr>
          <a:xfrm>
            <a:off x="1743719" y="3281060"/>
            <a:ext cx="233869" cy="369392"/>
            <a:chOff x="1979475" y="4289300"/>
            <a:chExt cx="322400" cy="509225"/>
          </a:xfrm>
        </p:grpSpPr>
        <p:sp>
          <p:nvSpPr>
            <p:cNvPr id="1076" name="Google Shape;1076;p3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39"/>
          <p:cNvGrpSpPr/>
          <p:nvPr/>
        </p:nvGrpSpPr>
        <p:grpSpPr>
          <a:xfrm>
            <a:off x="2211874" y="3285920"/>
            <a:ext cx="275942" cy="359671"/>
            <a:chOff x="2624850" y="4296000"/>
            <a:chExt cx="380400" cy="495825"/>
          </a:xfrm>
        </p:grpSpPr>
        <p:sp>
          <p:nvSpPr>
            <p:cNvPr id="1080" name="Google Shape;1080;p3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39"/>
          <p:cNvSpPr/>
          <p:nvPr/>
        </p:nvSpPr>
        <p:spPr>
          <a:xfrm>
            <a:off x="3180383" y="3318572"/>
            <a:ext cx="294984" cy="295002"/>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2691358" y="3337181"/>
            <a:ext cx="294984" cy="257789"/>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9"/>
          <p:cNvSpPr/>
          <p:nvPr/>
        </p:nvSpPr>
        <p:spPr>
          <a:xfrm>
            <a:off x="3668066" y="3317248"/>
            <a:ext cx="297668" cy="297650"/>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39"/>
          <p:cNvGrpSpPr/>
          <p:nvPr/>
        </p:nvGrpSpPr>
        <p:grpSpPr>
          <a:xfrm>
            <a:off x="4135000" y="3321356"/>
            <a:ext cx="341047" cy="288800"/>
            <a:chOff x="5275975" y="4344850"/>
            <a:chExt cx="470150" cy="398125"/>
          </a:xfrm>
        </p:grpSpPr>
        <p:sp>
          <p:nvSpPr>
            <p:cNvPr id="1087" name="Google Shape;1087;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9"/>
          <p:cNvSpPr/>
          <p:nvPr/>
        </p:nvSpPr>
        <p:spPr>
          <a:xfrm>
            <a:off x="4641691" y="3312823"/>
            <a:ext cx="306518" cy="306500"/>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9"/>
          <p:cNvGrpSpPr/>
          <p:nvPr/>
        </p:nvGrpSpPr>
        <p:grpSpPr>
          <a:xfrm>
            <a:off x="5126223" y="3297889"/>
            <a:ext cx="314497" cy="335733"/>
            <a:chOff x="6642425" y="4312500"/>
            <a:chExt cx="433550" cy="462825"/>
          </a:xfrm>
        </p:grpSpPr>
        <p:sp>
          <p:nvSpPr>
            <p:cNvPr id="1092" name="Google Shape;1092;p3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39"/>
          <p:cNvSpPr/>
          <p:nvPr/>
        </p:nvSpPr>
        <p:spPr>
          <a:xfrm>
            <a:off x="680775" y="3835944"/>
            <a:ext cx="403939" cy="238312"/>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39"/>
          <p:cNvGrpSpPr/>
          <p:nvPr/>
        </p:nvGrpSpPr>
        <p:grpSpPr>
          <a:xfrm>
            <a:off x="1210441" y="3796167"/>
            <a:ext cx="322458" cy="317145"/>
            <a:chOff x="1244325" y="4999400"/>
            <a:chExt cx="444525" cy="437200"/>
          </a:xfrm>
        </p:grpSpPr>
        <p:sp>
          <p:nvSpPr>
            <p:cNvPr id="1097" name="Google Shape;1097;p3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9"/>
          <p:cNvGrpSpPr/>
          <p:nvPr/>
        </p:nvGrpSpPr>
        <p:grpSpPr>
          <a:xfrm>
            <a:off x="1728214" y="3785975"/>
            <a:ext cx="264880" cy="337510"/>
            <a:chOff x="1958100" y="4985350"/>
            <a:chExt cx="365150" cy="465275"/>
          </a:xfrm>
        </p:grpSpPr>
        <p:sp>
          <p:nvSpPr>
            <p:cNvPr id="1103" name="Google Shape;1103;p3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39"/>
          <p:cNvGrpSpPr/>
          <p:nvPr/>
        </p:nvGrpSpPr>
        <p:grpSpPr>
          <a:xfrm>
            <a:off x="2197693" y="3798814"/>
            <a:ext cx="303870" cy="312267"/>
            <a:chOff x="2605300" y="5003050"/>
            <a:chExt cx="418900" cy="430475"/>
          </a:xfrm>
        </p:grpSpPr>
        <p:sp>
          <p:nvSpPr>
            <p:cNvPr id="1107" name="Google Shape;1107;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39"/>
          <p:cNvGrpSpPr/>
          <p:nvPr/>
        </p:nvGrpSpPr>
        <p:grpSpPr>
          <a:xfrm>
            <a:off x="2656998" y="3805470"/>
            <a:ext cx="363208" cy="298538"/>
            <a:chOff x="3238475" y="5012225"/>
            <a:chExt cx="500700" cy="411550"/>
          </a:xfrm>
        </p:grpSpPr>
        <p:sp>
          <p:nvSpPr>
            <p:cNvPr id="1111" name="Google Shape;1111;p3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9"/>
          <p:cNvGrpSpPr/>
          <p:nvPr/>
        </p:nvGrpSpPr>
        <p:grpSpPr>
          <a:xfrm>
            <a:off x="3617228" y="3773570"/>
            <a:ext cx="398644" cy="362319"/>
            <a:chOff x="4562200" y="4968250"/>
            <a:chExt cx="549550" cy="499475"/>
          </a:xfrm>
        </p:grpSpPr>
        <p:sp>
          <p:nvSpPr>
            <p:cNvPr id="1117" name="Google Shape;1117;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9"/>
          <p:cNvGrpSpPr/>
          <p:nvPr/>
        </p:nvGrpSpPr>
        <p:grpSpPr>
          <a:xfrm>
            <a:off x="3189387" y="3793954"/>
            <a:ext cx="276377" cy="321116"/>
            <a:chOff x="3972400" y="4996350"/>
            <a:chExt cx="381000" cy="442675"/>
          </a:xfrm>
        </p:grpSpPr>
        <p:sp>
          <p:nvSpPr>
            <p:cNvPr id="1123" name="Google Shape;1123;p3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39"/>
          <p:cNvGrpSpPr/>
          <p:nvPr/>
        </p:nvGrpSpPr>
        <p:grpSpPr>
          <a:xfrm>
            <a:off x="4109756" y="3766933"/>
            <a:ext cx="391553" cy="375594"/>
            <a:chOff x="5241175" y="4959100"/>
            <a:chExt cx="539775" cy="517775"/>
          </a:xfrm>
        </p:grpSpPr>
        <p:sp>
          <p:nvSpPr>
            <p:cNvPr id="1126" name="Google Shape;1126;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39"/>
          <p:cNvSpPr/>
          <p:nvPr/>
        </p:nvSpPr>
        <p:spPr>
          <a:xfrm>
            <a:off x="4622647" y="3859866"/>
            <a:ext cx="344601" cy="190472"/>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39"/>
          <p:cNvGrpSpPr/>
          <p:nvPr/>
        </p:nvGrpSpPr>
        <p:grpSpPr>
          <a:xfrm>
            <a:off x="5157234" y="3822734"/>
            <a:ext cx="251152" cy="288800"/>
            <a:chOff x="6685175" y="5036025"/>
            <a:chExt cx="346225" cy="398125"/>
          </a:xfrm>
        </p:grpSpPr>
        <p:sp>
          <p:nvSpPr>
            <p:cNvPr id="1134" name="Google Shape;1134;p3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39"/>
          <p:cNvGrpSpPr/>
          <p:nvPr/>
        </p:nvGrpSpPr>
        <p:grpSpPr>
          <a:xfrm>
            <a:off x="6054818" y="2029999"/>
            <a:ext cx="432570" cy="421334"/>
            <a:chOff x="5926225" y="921350"/>
            <a:chExt cx="517800" cy="504350"/>
          </a:xfrm>
        </p:grpSpPr>
        <p:sp>
          <p:nvSpPr>
            <p:cNvPr id="1140" name="Google Shape;1140;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141" name="Google Shape;1141;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142" name="Google Shape;1142;p39"/>
          <p:cNvSpPr/>
          <p:nvPr/>
        </p:nvSpPr>
        <p:spPr>
          <a:xfrm>
            <a:off x="6248738" y="22660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1143;p39"/>
          <p:cNvGrpSpPr/>
          <p:nvPr/>
        </p:nvGrpSpPr>
        <p:grpSpPr>
          <a:xfrm>
            <a:off x="6939805" y="2009379"/>
            <a:ext cx="432570" cy="421334"/>
            <a:chOff x="5926225" y="921350"/>
            <a:chExt cx="517800" cy="504350"/>
          </a:xfrm>
        </p:grpSpPr>
        <p:sp>
          <p:nvSpPr>
            <p:cNvPr id="1144" name="Google Shape;1144;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C8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C8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39"/>
          <p:cNvSpPr/>
          <p:nvPr/>
        </p:nvSpPr>
        <p:spPr>
          <a:xfrm>
            <a:off x="7133726" y="22454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39"/>
          <p:cNvGrpSpPr/>
          <p:nvPr/>
        </p:nvGrpSpPr>
        <p:grpSpPr>
          <a:xfrm>
            <a:off x="6055085" y="2606021"/>
            <a:ext cx="1075937" cy="1047989"/>
            <a:chOff x="5926225" y="921350"/>
            <a:chExt cx="517800" cy="504350"/>
          </a:xfrm>
        </p:grpSpPr>
        <p:sp>
          <p:nvSpPr>
            <p:cNvPr id="1148" name="Google Shape;1148;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C800"/>
            </a:solidFill>
            <a:ln w="28575" cap="flat" cmpd="sng">
              <a:solidFill>
                <a:srgbClr val="FFA4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C800"/>
            </a:solidFill>
            <a:ln w="28575" cap="flat" cmpd="sng">
              <a:solidFill>
                <a:srgbClr val="FFA4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39"/>
          <p:cNvSpPr/>
          <p:nvPr/>
        </p:nvSpPr>
        <p:spPr>
          <a:xfrm>
            <a:off x="65373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txBox="1"/>
          <p:nvPr/>
        </p:nvSpPr>
        <p:spPr>
          <a:xfrm>
            <a:off x="59437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chemeClr val="dk1"/>
                </a:solidFill>
                <a:latin typeface="Montserrat Light"/>
                <a:ea typeface="Montserrat Light"/>
                <a:cs typeface="Montserrat Light"/>
                <a:sym typeface="Montserrat Light"/>
              </a:rPr>
              <a:t>SlidesCarnival icons are editable shapes. </a:t>
            </a:r>
            <a:endParaRPr sz="900">
              <a:solidFill>
                <a:schemeClr val="dk1"/>
              </a:solidFill>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endParaRPr sz="900">
              <a:solidFill>
                <a:schemeClr val="dk1"/>
              </a:solidFill>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r>
              <a:rPr lang="en" sz="900">
                <a:solidFill>
                  <a:schemeClr val="dk1"/>
                </a:solidFill>
                <a:latin typeface="Montserrat Light"/>
                <a:ea typeface="Montserrat Light"/>
                <a:cs typeface="Montserrat Light"/>
                <a:sym typeface="Montserrat Light"/>
              </a:rPr>
              <a:t>This means that you can:</a:t>
            </a:r>
            <a:endParaRPr sz="900">
              <a:solidFill>
                <a:schemeClr val="dk1"/>
              </a:solidFill>
              <a:latin typeface="Montserrat Light"/>
              <a:ea typeface="Montserrat Light"/>
              <a:cs typeface="Montserrat Light"/>
              <a:sym typeface="Montserrat Light"/>
            </a:endParaRPr>
          </a:p>
          <a:p>
            <a:pPr marL="457200" lvl="0" indent="-285750" algn="l" rtl="0">
              <a:spcBef>
                <a:spcPts val="0"/>
              </a:spcBef>
              <a:spcAft>
                <a:spcPts val="0"/>
              </a:spcAft>
              <a:buClr>
                <a:srgbClr val="FFC800"/>
              </a:buClr>
              <a:buSzPts val="900"/>
              <a:buFont typeface="Montserrat Light"/>
              <a:buChar char="●"/>
            </a:pPr>
            <a:r>
              <a:rPr lang="en" sz="900">
                <a:solidFill>
                  <a:schemeClr val="dk1"/>
                </a:solidFill>
                <a:latin typeface="Montserrat Light"/>
                <a:ea typeface="Montserrat Light"/>
                <a:cs typeface="Montserrat Light"/>
                <a:sym typeface="Montserrat Light"/>
              </a:rPr>
              <a:t>Resize them without losing quality.</a:t>
            </a:r>
            <a:endParaRPr sz="900">
              <a:solidFill>
                <a:schemeClr val="dk1"/>
              </a:solidFill>
              <a:latin typeface="Montserrat Light"/>
              <a:ea typeface="Montserrat Light"/>
              <a:cs typeface="Montserrat Light"/>
              <a:sym typeface="Montserrat Light"/>
            </a:endParaRPr>
          </a:p>
          <a:p>
            <a:pPr marL="457200" lvl="0" indent="-285750" algn="l" rtl="0">
              <a:spcBef>
                <a:spcPts val="0"/>
              </a:spcBef>
              <a:spcAft>
                <a:spcPts val="0"/>
              </a:spcAft>
              <a:buClr>
                <a:srgbClr val="FFC800"/>
              </a:buClr>
              <a:buSzPts val="900"/>
              <a:buFont typeface="Montserrat Light"/>
              <a:buChar char="●"/>
            </a:pPr>
            <a:r>
              <a:rPr lang="en" sz="900">
                <a:solidFill>
                  <a:schemeClr val="dk1"/>
                </a:solidFill>
                <a:latin typeface="Montserrat Light"/>
                <a:ea typeface="Montserrat Light"/>
                <a:cs typeface="Montserrat Light"/>
                <a:sym typeface="Montserrat Light"/>
              </a:rPr>
              <a:t>Change fill color and opacity.</a:t>
            </a:r>
            <a:endParaRPr sz="900">
              <a:solidFill>
                <a:schemeClr val="dk1"/>
              </a:solidFill>
              <a:latin typeface="Montserrat Light"/>
              <a:ea typeface="Montserrat Light"/>
              <a:cs typeface="Montserrat Light"/>
              <a:sym typeface="Montserrat Light"/>
            </a:endParaRPr>
          </a:p>
          <a:p>
            <a:pPr marL="457200" lvl="0" indent="-285750" algn="l" rtl="0">
              <a:spcBef>
                <a:spcPts val="0"/>
              </a:spcBef>
              <a:spcAft>
                <a:spcPts val="0"/>
              </a:spcAft>
              <a:buClr>
                <a:srgbClr val="FFC800"/>
              </a:buClr>
              <a:buSzPts val="900"/>
              <a:buFont typeface="Montserrat Light"/>
              <a:buChar char="●"/>
            </a:pPr>
            <a:r>
              <a:rPr lang="en" sz="900">
                <a:solidFill>
                  <a:schemeClr val="dk1"/>
                </a:solidFill>
                <a:latin typeface="Montserrat Light"/>
                <a:ea typeface="Montserrat Light"/>
                <a:cs typeface="Montserrat Light"/>
                <a:sym typeface="Montserrat Light"/>
              </a:rPr>
              <a:t>Change line color, width and style</a:t>
            </a:r>
            <a:r>
              <a:rPr lang="en" sz="900">
                <a:latin typeface="Montserrat Light"/>
                <a:ea typeface="Montserrat Light"/>
                <a:cs typeface="Montserrat Light"/>
                <a:sym typeface="Montserrat Light"/>
              </a:rPr>
              <a:t>.</a:t>
            </a:r>
            <a:endParaRPr sz="900">
              <a:latin typeface="Montserrat Light"/>
              <a:ea typeface="Montserrat Light"/>
              <a:cs typeface="Montserrat Light"/>
              <a:sym typeface="Montserrat Light"/>
            </a:endParaRPr>
          </a:p>
          <a:p>
            <a:pPr marL="0" lvl="0" indent="0" algn="l" rtl="0">
              <a:spcBef>
                <a:spcPts val="0"/>
              </a:spcBef>
              <a:spcAft>
                <a:spcPts val="0"/>
              </a:spcAft>
              <a:buNone/>
            </a:pPr>
            <a:endParaRPr sz="900">
              <a:latin typeface="Montserrat Light"/>
              <a:ea typeface="Montserrat Light"/>
              <a:cs typeface="Montserrat Light"/>
              <a:sym typeface="Montserrat Light"/>
            </a:endParaRPr>
          </a:p>
          <a:p>
            <a:pPr marL="0" lvl="0" indent="0" algn="l" rtl="0">
              <a:spcBef>
                <a:spcPts val="0"/>
              </a:spcBef>
              <a:spcAft>
                <a:spcPts val="0"/>
              </a:spcAft>
              <a:buNone/>
            </a:pPr>
            <a:r>
              <a:rPr lang="en" sz="900">
                <a:latin typeface="Montserrat Light"/>
                <a:ea typeface="Montserrat Light"/>
                <a:cs typeface="Montserrat Light"/>
                <a:sym typeface="Montserrat Light"/>
              </a:rPr>
              <a:t>Isn’t that nice? :)</a:t>
            </a:r>
            <a:endParaRPr sz="900">
              <a:latin typeface="Montserrat Light"/>
              <a:ea typeface="Montserrat Light"/>
              <a:cs typeface="Montserrat Light"/>
              <a:sym typeface="Montserrat Light"/>
            </a:endParaRPr>
          </a:p>
          <a:p>
            <a:pPr marL="0" lvl="0" indent="0" algn="l" rtl="0">
              <a:spcBef>
                <a:spcPts val="0"/>
              </a:spcBef>
              <a:spcAft>
                <a:spcPts val="0"/>
              </a:spcAft>
              <a:buNone/>
            </a:pPr>
            <a:endParaRPr sz="900">
              <a:latin typeface="Montserrat Light"/>
              <a:ea typeface="Montserrat Light"/>
              <a:cs typeface="Montserrat Light"/>
              <a:sym typeface="Montserrat Light"/>
            </a:endParaRPr>
          </a:p>
          <a:p>
            <a:pPr marL="0" lvl="0" indent="0" algn="l" rtl="0">
              <a:spcBef>
                <a:spcPts val="0"/>
              </a:spcBef>
              <a:spcAft>
                <a:spcPts val="0"/>
              </a:spcAft>
              <a:buNone/>
            </a:pPr>
            <a:r>
              <a:rPr lang="en" sz="900">
                <a:latin typeface="Montserrat Light"/>
                <a:ea typeface="Montserrat Light"/>
                <a:cs typeface="Montserrat Light"/>
                <a:sym typeface="Montserrat Light"/>
              </a:rPr>
              <a:t>Examples:</a:t>
            </a:r>
            <a:endParaRPr sz="900">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endParaRPr sz="900">
              <a:latin typeface="Montserrat Light"/>
              <a:ea typeface="Montserrat Light"/>
              <a:cs typeface="Montserrat Light"/>
              <a:sym typeface="Montserrat Light"/>
            </a:endParaRPr>
          </a:p>
          <a:p>
            <a:pPr marL="0" lvl="0" indent="0" algn="l" rtl="0">
              <a:spcBef>
                <a:spcPts val="0"/>
              </a:spcBef>
              <a:spcAft>
                <a:spcPts val="0"/>
              </a:spcAft>
              <a:buNone/>
            </a:pPr>
            <a:endParaRPr sz="900">
              <a:latin typeface="Montserrat Light"/>
              <a:ea typeface="Montserrat Light"/>
              <a:cs typeface="Montserrat Light"/>
              <a:sym typeface="Montserrat Light"/>
            </a:endParaRPr>
          </a:p>
        </p:txBody>
      </p:sp>
      <p:sp>
        <p:nvSpPr>
          <p:cNvPr id="1152" name="Google Shape;1152;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34</a:t>
            </a:fld>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6"/>
        <p:cNvGrpSpPr/>
        <p:nvPr/>
      </p:nvGrpSpPr>
      <p:grpSpPr>
        <a:xfrm>
          <a:off x="0" y="0"/>
          <a:ext cx="0" cy="0"/>
          <a:chOff x="0" y="0"/>
          <a:chExt cx="0" cy="0"/>
        </a:xfrm>
      </p:grpSpPr>
      <p:sp>
        <p:nvSpPr>
          <p:cNvPr id="1157" name="Google Shape;1157;p40"/>
          <p:cNvSpPr txBox="1"/>
          <p:nvPr/>
        </p:nvSpPr>
        <p:spPr>
          <a:xfrm>
            <a:off x="2087650" y="4570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22222"/>
                </a:solidFill>
                <a:latin typeface="Montserrat Light"/>
                <a:ea typeface="Montserrat Light"/>
                <a:cs typeface="Montserrat Light"/>
                <a:sym typeface="Montserrat Light"/>
              </a:rPr>
              <a:t>Now you can use any emoji as an icon!</a:t>
            </a: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r>
              <a:rPr lang="en" sz="1200">
                <a:solidFill>
                  <a:srgbClr val="222222"/>
                </a:solidFill>
                <a:latin typeface="Montserrat Light"/>
                <a:ea typeface="Montserrat Light"/>
                <a:cs typeface="Montserrat Light"/>
                <a:sym typeface="Montserrat Light"/>
              </a:rPr>
              <a:t>And of course it resizes without losing quality and you can change the color.</a:t>
            </a: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r>
              <a:rPr lang="en" sz="1200">
                <a:solidFill>
                  <a:srgbClr val="222222"/>
                </a:solidFill>
                <a:latin typeface="Montserrat Light"/>
                <a:ea typeface="Montserrat Light"/>
                <a:cs typeface="Montserrat Light"/>
                <a:sym typeface="Montserrat Light"/>
              </a:rPr>
              <a:t>How? Follow Google instructions </a:t>
            </a:r>
            <a:r>
              <a:rPr lang="en" sz="1200" u="sng">
                <a:solidFill>
                  <a:srgbClr val="222222"/>
                </a:solidFill>
                <a:latin typeface="Montserrat Light"/>
                <a:ea typeface="Montserrat Light"/>
                <a:cs typeface="Montserrat Light"/>
                <a:sym typeface="Montserrat Light"/>
                <a:hlinkClick r:id="rId3"/>
              </a:rPr>
              <a:t>https://twitter.com/googledocs/status/730087240156643328</a:t>
            </a: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endParaRPr sz="1200">
              <a:solidFill>
                <a:srgbClr val="222222"/>
              </a:solidFill>
              <a:latin typeface="Montserrat Light"/>
              <a:ea typeface="Montserrat Light"/>
              <a:cs typeface="Montserrat Light"/>
              <a:sym typeface="Montserrat Light"/>
            </a:endParaRPr>
          </a:p>
        </p:txBody>
      </p:sp>
      <p:sp>
        <p:nvSpPr>
          <p:cNvPr id="1158" name="Google Shape;1158;p40"/>
          <p:cNvSpPr txBox="1"/>
          <p:nvPr/>
        </p:nvSpPr>
        <p:spPr>
          <a:xfrm>
            <a:off x="731900" y="19170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dirty="0">
                <a:solidFill>
                  <a:srgbClr val="E8062F"/>
                </a:solidFill>
                <a:latin typeface="Montserrat Light"/>
                <a:ea typeface="Montserrat Light"/>
                <a:cs typeface="Montserrat Light"/>
                <a:sym typeface="Montserrat Light"/>
              </a:rPr>
              <a:t>✋👆👉👍👤👦👧👨👩👪💃🏃💑❤😂😉😋😒😭👶😸🐟🍒🍔💣📌📖🔨🎃🎈🎨🏈🏰🌏🔌🔑</a:t>
            </a:r>
            <a:r>
              <a:rPr lang="en" sz="2400" dirty="0">
                <a:solidFill>
                  <a:srgbClr val="E8062F"/>
                </a:solidFill>
                <a:highlight>
                  <a:srgbClr val="FFC800"/>
                </a:highlight>
                <a:latin typeface="Montserrat Light"/>
                <a:ea typeface="Montserrat Light"/>
                <a:cs typeface="Montserrat Light"/>
                <a:sym typeface="Montserrat Light"/>
              </a:rPr>
              <a:t> and many more...</a:t>
            </a:r>
            <a:endParaRPr sz="2400" dirty="0">
              <a:solidFill>
                <a:srgbClr val="E8062F"/>
              </a:solidFill>
              <a:highlight>
                <a:srgbClr val="FFC800"/>
              </a:highlight>
              <a:latin typeface="Montserrat Light"/>
              <a:ea typeface="Montserrat Light"/>
              <a:cs typeface="Montserrat Light"/>
              <a:sym typeface="Montserrat Light"/>
            </a:endParaRPr>
          </a:p>
        </p:txBody>
      </p:sp>
      <p:sp>
        <p:nvSpPr>
          <p:cNvPr id="1159" name="Google Shape;1159;p40"/>
          <p:cNvSpPr txBox="1"/>
          <p:nvPr/>
        </p:nvSpPr>
        <p:spPr>
          <a:xfrm>
            <a:off x="572775" y="3992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A400"/>
                </a:solidFill>
              </a:rPr>
              <a:t>😉</a:t>
            </a:r>
            <a:endParaRPr sz="9600">
              <a:solidFill>
                <a:srgbClr val="FFA400"/>
              </a:solidFill>
            </a:endParaRPr>
          </a:p>
        </p:txBody>
      </p:sp>
      <p:sp>
        <p:nvSpPr>
          <p:cNvPr id="1160" name="Google Shape;1160;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35</a:t>
            </a:fld>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164"/>
        <p:cNvGrpSpPr/>
        <p:nvPr/>
      </p:nvGrpSpPr>
      <p:grpSpPr>
        <a:xfrm>
          <a:off x="0" y="0"/>
          <a:ext cx="0" cy="0"/>
          <a:chOff x="0" y="0"/>
          <a:chExt cx="0" cy="0"/>
        </a:xfrm>
      </p:grpSpPr>
      <p:sp>
        <p:nvSpPr>
          <p:cNvPr id="1166" name="Google Shape;1166;p41"/>
          <p:cNvSpPr txBox="1"/>
          <p:nvPr/>
        </p:nvSpPr>
        <p:spPr>
          <a:xfrm>
            <a:off x="1064537" y="1721127"/>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b="1" dirty="0">
                <a:solidFill>
                  <a:srgbClr val="434343"/>
                </a:solidFill>
                <a:latin typeface="Montserrat"/>
                <a:ea typeface="Montserrat"/>
                <a:cs typeface="Montserrat"/>
                <a:sym typeface="Montserrat"/>
              </a:rPr>
              <a:t>Thank you for your time and attention </a:t>
            </a:r>
            <a:endParaRPr sz="2400" b="1" dirty="0">
              <a:solidFill>
                <a:srgbClr val="434343"/>
              </a:solidFill>
              <a:latin typeface="Montserrat"/>
              <a:ea typeface="Montserrat"/>
              <a:cs typeface="Montserrat"/>
              <a:sym typeface="Montserrat"/>
            </a:endParaRPr>
          </a:p>
        </p:txBody>
      </p:sp>
      <p:sp>
        <p:nvSpPr>
          <p:cNvPr id="1180" name="Google Shape;1180;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15"/>
          <p:cNvSpPr txBox="1">
            <a:spLocks noGrp="1"/>
          </p:cNvSpPr>
          <p:nvPr>
            <p:ph type="title"/>
          </p:nvPr>
        </p:nvSpPr>
        <p:spPr>
          <a:xfrm>
            <a:off x="1649587" y="186041"/>
            <a:ext cx="6455700" cy="668100"/>
          </a:xfrm>
          <a:prstGeom prst="rect">
            <a:avLst/>
          </a:prstGeom>
        </p:spPr>
        <p:txBody>
          <a:bodyPr spcFirstLastPara="1" wrap="square" lIns="91425" tIns="91425" rIns="91425" bIns="91425" anchor="b" anchorCtr="0">
            <a:noAutofit/>
          </a:bodyPr>
          <a:lstStyle/>
          <a:p>
            <a:pPr lvl="0"/>
            <a:r>
              <a:rPr lang="en-US" dirty="0"/>
              <a:t>SRG Proprietary Study 2015</a:t>
            </a:r>
            <a:endParaRPr dirty="0"/>
          </a:p>
        </p:txBody>
      </p:sp>
      <p:sp>
        <p:nvSpPr>
          <p:cNvPr id="636" name="Google Shape;63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Text Placeholder 1"/>
          <p:cNvSpPr>
            <a:spLocks noGrp="1"/>
          </p:cNvSpPr>
          <p:nvPr>
            <p:ph type="body" idx="1"/>
          </p:nvPr>
        </p:nvSpPr>
        <p:spPr>
          <a:xfrm>
            <a:off x="1256229" y="1082895"/>
            <a:ext cx="6962738" cy="3666956"/>
          </a:xfrm>
        </p:spPr>
        <p:txBody>
          <a:bodyPr/>
          <a:lstStyle/>
          <a:p>
            <a:r>
              <a:rPr lang="en-US" dirty="0"/>
              <a:t>What is it about ?  </a:t>
            </a:r>
            <a:r>
              <a:rPr lang="en-US" b="1" dirty="0">
                <a:solidFill>
                  <a:schemeClr val="accent6">
                    <a:lumMod val="50000"/>
                  </a:schemeClr>
                </a:solidFill>
              </a:rPr>
              <a:t>Health and wellness</a:t>
            </a:r>
            <a:r>
              <a:rPr lang="en-US" dirty="0"/>
              <a:t>.</a:t>
            </a:r>
          </a:p>
          <a:p>
            <a:r>
              <a:rPr lang="en-US" dirty="0"/>
              <a:t>The survey is made up of </a:t>
            </a:r>
            <a:r>
              <a:rPr lang="en-US" b="1" dirty="0"/>
              <a:t>30 questions </a:t>
            </a:r>
            <a:r>
              <a:rPr lang="en-US" dirty="0"/>
              <a:t>consisting of questions about Personal information such as age, gender, income, and ethnicity (</a:t>
            </a:r>
            <a:r>
              <a:rPr lang="en-US" b="1" i="1" dirty="0">
                <a:solidFill>
                  <a:schemeClr val="accent6">
                    <a:lumMod val="50000"/>
                  </a:schemeClr>
                </a:solidFill>
              </a:rPr>
              <a:t>demographic</a:t>
            </a:r>
            <a:r>
              <a:rPr lang="en-US" dirty="0"/>
              <a:t> data) </a:t>
            </a:r>
          </a:p>
          <a:p>
            <a:r>
              <a:rPr lang="en-US" dirty="0"/>
              <a:t>There are questions about the </a:t>
            </a:r>
            <a:r>
              <a:rPr lang="en-US" b="1" i="1" dirty="0">
                <a:solidFill>
                  <a:schemeClr val="accent6">
                    <a:lumMod val="50000"/>
                  </a:schemeClr>
                </a:solidFill>
              </a:rPr>
              <a:t>wellness and lifestyle</a:t>
            </a:r>
            <a:r>
              <a:rPr lang="en-US" dirty="0"/>
              <a:t>( attitudinal and motivation data).</a:t>
            </a:r>
          </a:p>
          <a:p>
            <a:r>
              <a:rPr lang="en-US" dirty="0"/>
              <a:t>There are also questions on</a:t>
            </a:r>
            <a:r>
              <a:rPr lang="en-US" b="1" dirty="0"/>
              <a:t> </a:t>
            </a:r>
            <a:r>
              <a:rPr lang="en-US" b="1" i="1" dirty="0">
                <a:solidFill>
                  <a:schemeClr val="accent6">
                    <a:lumMod val="50000"/>
                  </a:schemeClr>
                </a:solidFill>
              </a:rPr>
              <a:t>food and snack choices and frequency</a:t>
            </a:r>
            <a:r>
              <a:rPr lang="en-US" b="1" i="1" dirty="0">
                <a:solidFill>
                  <a:schemeClr val="tx1"/>
                </a:solidFill>
              </a:rPr>
              <a:t> </a:t>
            </a:r>
            <a:r>
              <a:rPr lang="en-US" dirty="0"/>
              <a:t>and time of their consumption</a:t>
            </a:r>
          </a:p>
          <a:p>
            <a:r>
              <a:rPr lang="en-US" dirty="0"/>
              <a:t>With focus on </a:t>
            </a:r>
            <a:r>
              <a:rPr lang="en-US" b="1" i="1" dirty="0">
                <a:solidFill>
                  <a:schemeClr val="accent6">
                    <a:lumMod val="50000"/>
                  </a:schemeClr>
                </a:solidFill>
              </a:rPr>
              <a:t>dinner</a:t>
            </a:r>
            <a:r>
              <a:rPr lang="en-US" dirty="0">
                <a:solidFill>
                  <a:schemeClr val="tx1"/>
                </a:solidFill>
              </a:rPr>
              <a:t> </a:t>
            </a:r>
            <a:r>
              <a:rPr lang="en-US" dirty="0"/>
              <a:t>and time and energy that customer is willing to invest on making it.</a:t>
            </a:r>
          </a:p>
          <a:p>
            <a:endParaRPr lang="en-US" dirty="0"/>
          </a:p>
          <a:p>
            <a:endParaRPr lang="en-US" dirty="0"/>
          </a:p>
        </p:txBody>
      </p:sp>
    </p:spTree>
    <p:extLst>
      <p:ext uri="{BB962C8B-B14F-4D97-AF65-F5344CB8AC3E}">
        <p14:creationId xmlns:p14="http://schemas.microsoft.com/office/powerpoint/2010/main" val="363003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2424440" y="1500196"/>
            <a:ext cx="5497800" cy="2985600"/>
          </a:xfrm>
          <a:prstGeom prst="rect">
            <a:avLst/>
          </a:prstGeom>
        </p:spPr>
        <p:txBody>
          <a:bodyPr spcFirstLastPara="1" wrap="square" lIns="91425" tIns="91425" rIns="91425" bIns="91425" anchor="t" anchorCtr="0">
            <a:noAutofit/>
          </a:bodyPr>
          <a:lstStyle/>
          <a:p>
            <a:pPr marL="0" lvl="0" indent="0">
              <a:buNone/>
            </a:pPr>
            <a:r>
              <a:rPr lang="en-US" sz="2000" i="0" dirty="0"/>
              <a:t>In 1946, the World Health Organization (WHO) defined health as “a state of complete </a:t>
            </a:r>
            <a:r>
              <a:rPr lang="en-US" sz="2000" dirty="0"/>
              <a:t>physical, mental, and social well-being</a:t>
            </a:r>
            <a:r>
              <a:rPr lang="en-US" sz="2000" i="0" dirty="0"/>
              <a:t>, and not merely the absence of disease or infirmity.”</a:t>
            </a:r>
          </a:p>
          <a:p>
            <a:pPr marL="0" lvl="0" indent="0">
              <a:buNone/>
            </a:pPr>
            <a:endParaRPr sz="2000"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TextBox 1"/>
          <p:cNvSpPr txBox="1"/>
          <p:nvPr/>
        </p:nvSpPr>
        <p:spPr>
          <a:xfrm>
            <a:off x="1818409" y="675409"/>
            <a:ext cx="2628901" cy="707886"/>
          </a:xfrm>
          <a:prstGeom prst="rect">
            <a:avLst/>
          </a:prstGeom>
          <a:noFill/>
        </p:spPr>
        <p:txBody>
          <a:bodyPr wrap="square" rtlCol="0">
            <a:spAutoFit/>
          </a:bodyPr>
          <a:lstStyle/>
          <a:p>
            <a:pPr lvl="0">
              <a:spcBef>
                <a:spcPts val="600"/>
              </a:spcBef>
            </a:pPr>
            <a:r>
              <a:rPr lang="en-US" sz="4000" i="1" dirty="0">
                <a:latin typeface="Montserrat" panose="020B0604020202020204" charset="0"/>
              </a:rPr>
              <a:t>Health</a:t>
            </a:r>
          </a:p>
        </p:txBody>
      </p:sp>
      <p:sp>
        <p:nvSpPr>
          <p:cNvPr id="3" name="TextBox 2"/>
          <p:cNvSpPr txBox="1"/>
          <p:nvPr/>
        </p:nvSpPr>
        <p:spPr>
          <a:xfrm>
            <a:off x="374073" y="2681238"/>
            <a:ext cx="1737976" cy="2462213"/>
          </a:xfrm>
          <a:prstGeom prst="rect">
            <a:avLst/>
          </a:prstGeom>
          <a:noFill/>
        </p:spPr>
        <p:txBody>
          <a:bodyPr wrap="none" rtlCol="0">
            <a:spAutoFit/>
          </a:bodyPr>
          <a:lstStyle/>
          <a:p>
            <a:r>
              <a:rPr lang="en-US" dirty="0">
                <a:latin typeface="Montserrat" panose="020B0604020202020204" charset="0"/>
              </a:rPr>
              <a:t>Measures of </a:t>
            </a:r>
          </a:p>
          <a:p>
            <a:r>
              <a:rPr lang="en-US" dirty="0">
                <a:latin typeface="Montserrat" panose="020B0604020202020204" charset="0"/>
              </a:rPr>
              <a:t>physical Health</a:t>
            </a:r>
          </a:p>
          <a:p>
            <a:r>
              <a:rPr lang="en-US" dirty="0">
                <a:latin typeface="Montserrat" panose="020B0604020202020204" charset="0"/>
              </a:rPr>
              <a:t>from the dataset </a:t>
            </a:r>
          </a:p>
          <a:p>
            <a:r>
              <a:rPr lang="en-US" dirty="0">
                <a:latin typeface="Montserrat" panose="020B0604020202020204" charset="0"/>
              </a:rPr>
              <a:t>Such as :</a:t>
            </a:r>
          </a:p>
          <a:p>
            <a:endParaRPr lang="en-US" dirty="0">
              <a:latin typeface="Montserrat" panose="020B0604020202020204" charset="0"/>
            </a:endParaRPr>
          </a:p>
          <a:p>
            <a:r>
              <a:rPr lang="en-US" b="1" dirty="0">
                <a:solidFill>
                  <a:schemeClr val="accent6"/>
                </a:solidFill>
                <a:latin typeface="Montserrat" panose="020B0604020202020204" charset="0"/>
              </a:rPr>
              <a:t>Weight</a:t>
            </a:r>
          </a:p>
          <a:p>
            <a:r>
              <a:rPr lang="en-US" b="1" dirty="0">
                <a:solidFill>
                  <a:schemeClr val="accent6"/>
                </a:solidFill>
                <a:latin typeface="Montserrat" panose="020B0604020202020204" charset="0"/>
              </a:rPr>
              <a:t>Height</a:t>
            </a:r>
          </a:p>
          <a:p>
            <a:r>
              <a:rPr lang="en-US" b="1" dirty="0">
                <a:solidFill>
                  <a:srgbClr val="FFC000"/>
                </a:solidFill>
                <a:latin typeface="Montserrat" panose="020B0604020202020204" charset="0"/>
              </a:rPr>
              <a:t>BMI</a:t>
            </a:r>
          </a:p>
          <a:p>
            <a:endParaRPr lang="en-US" b="1" dirty="0">
              <a:solidFill>
                <a:schemeClr val="accent6"/>
              </a:solidFill>
              <a:latin typeface="Montserrat" panose="020B0604020202020204" charset="0"/>
            </a:endParaRPr>
          </a:p>
          <a:p>
            <a:endParaRPr lang="en-US" dirty="0"/>
          </a:p>
          <a:p>
            <a:endParaRPr lang="en-US" dirty="0"/>
          </a:p>
        </p:txBody>
      </p:sp>
    </p:spTree>
    <p:extLst>
      <p:ext uri="{BB962C8B-B14F-4D97-AF65-F5344CB8AC3E}">
        <p14:creationId xmlns:p14="http://schemas.microsoft.com/office/powerpoint/2010/main" val="2788185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2486787" y="1333942"/>
            <a:ext cx="5497800" cy="2985600"/>
          </a:xfrm>
          <a:prstGeom prst="rect">
            <a:avLst/>
          </a:prstGeom>
        </p:spPr>
        <p:txBody>
          <a:bodyPr spcFirstLastPara="1" wrap="square" lIns="91425" tIns="91425" rIns="91425" bIns="91425" anchor="t" anchorCtr="0">
            <a:noAutofit/>
          </a:bodyPr>
          <a:lstStyle/>
          <a:p>
            <a:pPr marL="0" lvl="0" indent="0">
              <a:buNone/>
            </a:pPr>
            <a:r>
              <a:rPr lang="en-US" sz="2000" i="0" dirty="0"/>
              <a:t>The Global Wellness Institute defines wellness as </a:t>
            </a:r>
            <a:r>
              <a:rPr lang="en-US" sz="2000" b="1" i="0" dirty="0"/>
              <a:t>the active pursuit of </a:t>
            </a:r>
            <a:r>
              <a:rPr lang="en-US" sz="2000" b="1" dirty="0"/>
              <a:t>activities, choices and lifestyles </a:t>
            </a:r>
            <a:r>
              <a:rPr lang="en-US" sz="2000" b="1" i="0" dirty="0"/>
              <a:t>that lead to a state of holistic health.</a:t>
            </a:r>
            <a:endParaRPr sz="2000" b="1"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TextBox 1"/>
          <p:cNvSpPr txBox="1"/>
          <p:nvPr/>
        </p:nvSpPr>
        <p:spPr>
          <a:xfrm>
            <a:off x="1797626" y="737755"/>
            <a:ext cx="2628901" cy="707886"/>
          </a:xfrm>
          <a:prstGeom prst="rect">
            <a:avLst/>
          </a:prstGeom>
          <a:noFill/>
        </p:spPr>
        <p:txBody>
          <a:bodyPr wrap="square" rtlCol="0">
            <a:spAutoFit/>
          </a:bodyPr>
          <a:lstStyle/>
          <a:p>
            <a:pPr lvl="0">
              <a:spcBef>
                <a:spcPts val="600"/>
              </a:spcBef>
            </a:pPr>
            <a:r>
              <a:rPr lang="en-US" sz="4000" i="1" dirty="0">
                <a:latin typeface="Montserrat" panose="020B0604020202020204" charset="0"/>
              </a:rPr>
              <a:t>Wellness</a:t>
            </a:r>
          </a:p>
        </p:txBody>
      </p:sp>
      <p:pic>
        <p:nvPicPr>
          <p:cNvPr id="5" name="Picture 2" descr="Implementing the 8 Dimensions of Wellness – Extension Fond du Lac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4649" y="2732288"/>
            <a:ext cx="2899351" cy="22143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8715" y="2546017"/>
            <a:ext cx="2086893" cy="3108543"/>
          </a:xfrm>
          <a:prstGeom prst="rect">
            <a:avLst/>
          </a:prstGeom>
          <a:noFill/>
        </p:spPr>
        <p:txBody>
          <a:bodyPr wrap="square" rtlCol="0">
            <a:spAutoFit/>
          </a:bodyPr>
          <a:lstStyle/>
          <a:p>
            <a:r>
              <a:rPr lang="en-US" dirty="0">
                <a:latin typeface="Montserrat" panose="020B0604020202020204" charset="0"/>
              </a:rPr>
              <a:t>Measures of </a:t>
            </a:r>
          </a:p>
          <a:p>
            <a:r>
              <a:rPr lang="en-US" dirty="0">
                <a:latin typeface="Montserrat" panose="020B0604020202020204" charset="0"/>
              </a:rPr>
              <a:t>Mental Wellness</a:t>
            </a:r>
          </a:p>
          <a:p>
            <a:r>
              <a:rPr lang="en-US" dirty="0">
                <a:latin typeface="Montserrat" panose="020B0604020202020204" charset="0"/>
              </a:rPr>
              <a:t>from the dataset </a:t>
            </a:r>
          </a:p>
          <a:p>
            <a:r>
              <a:rPr lang="en-US" dirty="0">
                <a:latin typeface="Montserrat" panose="020B0604020202020204" charset="0"/>
              </a:rPr>
              <a:t>Such as :</a:t>
            </a:r>
          </a:p>
          <a:p>
            <a:endParaRPr lang="en-US" dirty="0">
              <a:latin typeface="Montserrat" panose="020B0604020202020204" charset="0"/>
            </a:endParaRPr>
          </a:p>
          <a:p>
            <a:r>
              <a:rPr lang="en-US" sz="1200" b="1" dirty="0">
                <a:solidFill>
                  <a:schemeClr val="accent6"/>
                </a:solidFill>
                <a:latin typeface="Montserrat" panose="020B0604020202020204" charset="0"/>
              </a:rPr>
              <a:t>Satisfaction </a:t>
            </a:r>
          </a:p>
          <a:p>
            <a:r>
              <a:rPr lang="en-US" sz="1200" b="1" dirty="0">
                <a:solidFill>
                  <a:schemeClr val="accent6"/>
                </a:solidFill>
                <a:latin typeface="Montserrat" panose="020B0604020202020204" charset="0"/>
              </a:rPr>
              <a:t>Attitude </a:t>
            </a:r>
          </a:p>
          <a:p>
            <a:r>
              <a:rPr lang="en-US" sz="1200" b="1" dirty="0">
                <a:solidFill>
                  <a:schemeClr val="accent6"/>
                </a:solidFill>
                <a:latin typeface="Montserrat" panose="020B0604020202020204" charset="0"/>
              </a:rPr>
              <a:t>Motivation</a:t>
            </a:r>
          </a:p>
          <a:p>
            <a:r>
              <a:rPr lang="en-US" sz="1200" b="1" dirty="0">
                <a:solidFill>
                  <a:schemeClr val="accent6"/>
                </a:solidFill>
                <a:latin typeface="Montserrat" panose="020B0604020202020204" charset="0"/>
              </a:rPr>
              <a:t>{points,</a:t>
            </a:r>
          </a:p>
          <a:p>
            <a:r>
              <a:rPr lang="en-US" sz="1200" b="1" dirty="0">
                <a:solidFill>
                  <a:schemeClr val="accent6"/>
                </a:solidFill>
                <a:latin typeface="Montserrat" panose="020B0604020202020204" charset="0"/>
              </a:rPr>
              <a:t>Attitudinal,</a:t>
            </a:r>
          </a:p>
          <a:p>
            <a:r>
              <a:rPr lang="en-US" sz="1200" b="1" dirty="0">
                <a:solidFill>
                  <a:schemeClr val="accent6"/>
                </a:solidFill>
                <a:latin typeface="Montserrat" panose="020B0604020202020204" charset="0"/>
              </a:rPr>
              <a:t>Mindset on self-healthiness }</a:t>
            </a:r>
          </a:p>
          <a:p>
            <a:endParaRPr lang="en-US" b="1" dirty="0">
              <a:solidFill>
                <a:schemeClr val="accent6"/>
              </a:solidFill>
              <a:latin typeface="Montserrat" panose="020B0604020202020204" charset="0"/>
            </a:endParaRPr>
          </a:p>
          <a:p>
            <a:endParaRPr lang="en-US" dirty="0"/>
          </a:p>
          <a:p>
            <a:endParaRPr lang="en-US" dirty="0"/>
          </a:p>
        </p:txBody>
      </p:sp>
    </p:spTree>
    <p:extLst>
      <p:ext uri="{BB962C8B-B14F-4D97-AF65-F5344CB8AC3E}">
        <p14:creationId xmlns:p14="http://schemas.microsoft.com/office/powerpoint/2010/main" val="296835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6"/>
          <p:cNvSpPr txBox="1">
            <a:spLocks noGrp="1"/>
          </p:cNvSpPr>
          <p:nvPr>
            <p:ph type="ctrTitle" idx="4294967295"/>
          </p:nvPr>
        </p:nvSpPr>
        <p:spPr>
          <a:xfrm>
            <a:off x="334925" y="179853"/>
            <a:ext cx="3954900" cy="9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F64646"/>
                </a:solidFill>
              </a:rPr>
              <a:t>Data Set</a:t>
            </a:r>
            <a:endParaRPr sz="6000" dirty="0">
              <a:solidFill>
                <a:srgbClr val="F64646"/>
              </a:solidFill>
            </a:endParaRPr>
          </a:p>
        </p:txBody>
      </p:sp>
      <p:sp>
        <p:nvSpPr>
          <p:cNvPr id="642" name="Google Shape;642;p16"/>
          <p:cNvSpPr txBox="1">
            <a:spLocks noGrp="1"/>
          </p:cNvSpPr>
          <p:nvPr>
            <p:ph type="subTitle" idx="4294967295"/>
          </p:nvPr>
        </p:nvSpPr>
        <p:spPr>
          <a:xfrm>
            <a:off x="334924" y="1130253"/>
            <a:ext cx="6065875" cy="3619598"/>
          </a:xfrm>
          <a:prstGeom prst="rect">
            <a:avLst/>
          </a:prstGeom>
        </p:spPr>
        <p:txBody>
          <a:bodyPr spcFirstLastPara="1" wrap="square" lIns="91425" tIns="91425" rIns="91425" bIns="91425" anchor="t" anchorCtr="0">
            <a:noAutofit/>
          </a:bodyPr>
          <a:lstStyle/>
          <a:p>
            <a:pPr marL="0" lvl="0" indent="0">
              <a:buNone/>
            </a:pPr>
            <a:r>
              <a:rPr lang="en-US" sz="1800" dirty="0">
                <a:solidFill>
                  <a:schemeClr val="accent6"/>
                </a:solidFill>
                <a:latin typeface="Montserrat"/>
                <a:ea typeface="Montserrat"/>
                <a:cs typeface="Montserrat"/>
                <a:sym typeface="Montserrat"/>
              </a:rPr>
              <a:t>The dataset structure</a:t>
            </a:r>
          </a:p>
          <a:p>
            <a:pPr marL="0" indent="0">
              <a:buNone/>
            </a:pPr>
            <a:r>
              <a:rPr lang="en-US" sz="1800" i="1" dirty="0">
                <a:solidFill>
                  <a:schemeClr val="accent6">
                    <a:lumMod val="60000"/>
                    <a:lumOff val="40000"/>
                  </a:schemeClr>
                </a:solidFill>
                <a:latin typeface="Montserrat"/>
                <a:sym typeface="Montserrat"/>
              </a:rPr>
              <a:t>Original dataset</a:t>
            </a:r>
            <a:r>
              <a:rPr lang="en-US" sz="1800" dirty="0">
                <a:solidFill>
                  <a:schemeClr val="accent6">
                    <a:lumMod val="60000"/>
                    <a:lumOff val="40000"/>
                  </a:schemeClr>
                </a:solidFill>
                <a:latin typeface="Montserrat"/>
                <a:ea typeface="Montserrat"/>
                <a:cs typeface="Montserrat"/>
                <a:sym typeface="Montserrat"/>
              </a:rPr>
              <a:t>: </a:t>
            </a:r>
          </a:p>
          <a:p>
            <a:pPr marL="0" indent="0">
              <a:buNone/>
            </a:pPr>
            <a:r>
              <a:rPr lang="en-US" sz="1800" dirty="0">
                <a:latin typeface="Montserrat"/>
                <a:ea typeface="Montserrat"/>
                <a:cs typeface="Montserrat"/>
                <a:sym typeface="Montserrat"/>
              </a:rPr>
              <a:t>1003 rows and 1151 columns</a:t>
            </a:r>
            <a:r>
              <a:rPr lang="en-US" sz="1800" dirty="0">
                <a:latin typeface="Montserrat"/>
                <a:sym typeface="Montserrat"/>
              </a:rPr>
              <a:t> </a:t>
            </a:r>
          </a:p>
          <a:p>
            <a:pPr marL="0" lvl="0" indent="0" algn="l" rtl="0">
              <a:spcBef>
                <a:spcPts val="600"/>
              </a:spcBef>
              <a:spcAft>
                <a:spcPts val="0"/>
              </a:spcAft>
              <a:buNone/>
            </a:pPr>
            <a:r>
              <a:rPr lang="en-US" sz="1800" i="1" dirty="0">
                <a:solidFill>
                  <a:schemeClr val="accent6">
                    <a:lumMod val="60000"/>
                    <a:lumOff val="40000"/>
                  </a:schemeClr>
                </a:solidFill>
                <a:latin typeface="Montserrat"/>
                <a:sym typeface="Montserrat"/>
              </a:rPr>
              <a:t>Cleaned and transformed dataset</a:t>
            </a:r>
            <a:r>
              <a:rPr lang="en-US" sz="1800" dirty="0">
                <a:solidFill>
                  <a:schemeClr val="accent6">
                    <a:lumMod val="60000"/>
                    <a:lumOff val="40000"/>
                  </a:schemeClr>
                </a:solidFill>
                <a:latin typeface="Montserrat"/>
                <a:sym typeface="Montserrat"/>
              </a:rPr>
              <a:t>:</a:t>
            </a:r>
          </a:p>
          <a:p>
            <a:pPr marL="0" lvl="0" indent="0" algn="l" rtl="0">
              <a:spcBef>
                <a:spcPts val="600"/>
              </a:spcBef>
              <a:spcAft>
                <a:spcPts val="0"/>
              </a:spcAft>
              <a:buNone/>
            </a:pPr>
            <a:r>
              <a:rPr lang="en-US" sz="1800" dirty="0">
                <a:latin typeface="Montserrat"/>
                <a:sym typeface="Montserrat"/>
              </a:rPr>
              <a:t>982 rows and 372 columns</a:t>
            </a:r>
          </a:p>
          <a:p>
            <a:pPr marL="0" lvl="0" indent="0" algn="l" rtl="0">
              <a:spcBef>
                <a:spcPts val="600"/>
              </a:spcBef>
              <a:spcAft>
                <a:spcPts val="0"/>
              </a:spcAft>
              <a:buNone/>
            </a:pPr>
            <a:r>
              <a:rPr lang="en-US" sz="1800" dirty="0">
                <a:latin typeface="Montserrat"/>
                <a:sym typeface="Montserrat"/>
              </a:rPr>
              <a:t>Questions and variables that were not used: </a:t>
            </a:r>
          </a:p>
          <a:p>
            <a:pPr marL="0" lvl="0" indent="0" algn="l" rtl="0">
              <a:spcBef>
                <a:spcPts val="600"/>
              </a:spcBef>
              <a:spcAft>
                <a:spcPts val="0"/>
              </a:spcAft>
              <a:buNone/>
            </a:pPr>
            <a:r>
              <a:rPr lang="en-US" sz="1800" dirty="0">
                <a:latin typeface="Montserrat"/>
                <a:sym typeface="Montserrat"/>
              </a:rPr>
              <a:t>Q27,28,29 and q-time </a:t>
            </a:r>
          </a:p>
          <a:p>
            <a:pPr marL="0" lvl="0" indent="0" algn="l" rtl="0">
              <a:spcBef>
                <a:spcPts val="600"/>
              </a:spcBef>
              <a:spcAft>
                <a:spcPts val="0"/>
              </a:spcAft>
              <a:buNone/>
            </a:pPr>
            <a:r>
              <a:rPr lang="en-US" sz="1800" dirty="0">
                <a:solidFill>
                  <a:schemeClr val="accent6">
                    <a:lumMod val="60000"/>
                    <a:lumOff val="40000"/>
                  </a:schemeClr>
                </a:solidFill>
                <a:latin typeface="Montserrat"/>
                <a:sym typeface="Montserrat"/>
              </a:rPr>
              <a:t>Missing data </a:t>
            </a:r>
            <a:r>
              <a:rPr lang="en-US" sz="1800" dirty="0">
                <a:latin typeface="Montserrat"/>
                <a:sym typeface="Montserrat"/>
              </a:rPr>
              <a:t>were replaced using </a:t>
            </a:r>
            <a:r>
              <a:rPr lang="en-US" sz="1800" dirty="0">
                <a:solidFill>
                  <a:schemeClr val="accent6">
                    <a:lumMod val="60000"/>
                    <a:lumOff val="40000"/>
                  </a:schemeClr>
                </a:solidFill>
                <a:latin typeface="Montserrat"/>
                <a:sym typeface="Montserrat"/>
              </a:rPr>
              <a:t>mode() </a:t>
            </a:r>
            <a:r>
              <a:rPr lang="en-US" sz="1800" dirty="0">
                <a:latin typeface="Montserrat"/>
                <a:sym typeface="Montserrat"/>
              </a:rPr>
              <a:t>for categorical data , </a:t>
            </a:r>
            <a:r>
              <a:rPr lang="en-US" sz="1800" dirty="0">
                <a:solidFill>
                  <a:schemeClr val="accent6">
                    <a:lumMod val="60000"/>
                    <a:lumOff val="40000"/>
                  </a:schemeClr>
                </a:solidFill>
                <a:latin typeface="Montserrat"/>
                <a:sym typeface="Montserrat"/>
              </a:rPr>
              <a:t>mean() </a:t>
            </a:r>
            <a:r>
              <a:rPr lang="en-US" sz="1800" dirty="0">
                <a:latin typeface="Montserrat"/>
                <a:sym typeface="Montserrat"/>
              </a:rPr>
              <a:t>for numerical data</a:t>
            </a:r>
          </a:p>
          <a:p>
            <a:pPr marL="0" lvl="0" indent="0" algn="l" rtl="0">
              <a:spcBef>
                <a:spcPts val="600"/>
              </a:spcBef>
              <a:spcAft>
                <a:spcPts val="0"/>
              </a:spcAft>
              <a:buNone/>
            </a:pPr>
            <a:endParaRPr lang="en-US" sz="1800" dirty="0">
              <a:latin typeface="Montserrat"/>
              <a:sym typeface="Montserrat"/>
            </a:endParaRPr>
          </a:p>
          <a:p>
            <a:pPr marL="0" lvl="0" indent="0" algn="l" rtl="0">
              <a:spcBef>
                <a:spcPts val="600"/>
              </a:spcBef>
              <a:spcAft>
                <a:spcPts val="0"/>
              </a:spcAft>
              <a:buNone/>
            </a:pPr>
            <a:endParaRPr lang="en-US" sz="1800" dirty="0">
              <a:latin typeface="Montserrat"/>
              <a:sym typeface="Montserrat"/>
            </a:endParaRPr>
          </a:p>
          <a:p>
            <a:pPr marL="0" lvl="0" indent="0" algn="l" rtl="0">
              <a:spcBef>
                <a:spcPts val="600"/>
              </a:spcBef>
              <a:spcAft>
                <a:spcPts val="0"/>
              </a:spcAft>
              <a:buNone/>
            </a:pPr>
            <a:endParaRPr lang="en-US" sz="1800" dirty="0">
              <a:latin typeface="Montserrat"/>
              <a:sym typeface="Montserrat"/>
            </a:endParaRPr>
          </a:p>
          <a:p>
            <a:pPr marL="0" lvl="0" indent="0" algn="l" rtl="0">
              <a:spcBef>
                <a:spcPts val="600"/>
              </a:spcBef>
              <a:spcAft>
                <a:spcPts val="0"/>
              </a:spcAft>
              <a:buNone/>
            </a:pPr>
            <a:endParaRPr lang="en-US" sz="1800" dirty="0">
              <a:latin typeface="Montserrat"/>
              <a:sym typeface="Montserrat"/>
            </a:endParaRPr>
          </a:p>
          <a:p>
            <a:pPr marL="0" lvl="0" indent="0" algn="l" rtl="0">
              <a:spcBef>
                <a:spcPts val="600"/>
              </a:spcBef>
              <a:spcAft>
                <a:spcPts val="0"/>
              </a:spcAft>
              <a:buNone/>
            </a:pPr>
            <a:endParaRPr sz="1800" dirty="0"/>
          </a:p>
        </p:txBody>
      </p:sp>
      <p:sp>
        <p:nvSpPr>
          <p:cNvPr id="643" name="Google Shape;64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7</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2" name="Title 1"/>
          <p:cNvSpPr>
            <a:spLocks noGrp="1"/>
          </p:cNvSpPr>
          <p:nvPr>
            <p:ph type="ctrTitle"/>
          </p:nvPr>
        </p:nvSpPr>
        <p:spPr>
          <a:xfrm>
            <a:off x="114300" y="114299"/>
            <a:ext cx="3917372" cy="474001"/>
          </a:xfrm>
        </p:spPr>
        <p:txBody>
          <a:bodyPr/>
          <a:lstStyle/>
          <a:p>
            <a:r>
              <a:rPr lang="en-US" sz="2000" dirty="0"/>
              <a:t>Survey and Data partitions</a:t>
            </a:r>
          </a:p>
        </p:txBody>
      </p:sp>
      <p:pic>
        <p:nvPicPr>
          <p:cNvPr id="4" name="Picture 3"/>
          <p:cNvPicPr>
            <a:picLocks noChangeAspect="1"/>
          </p:cNvPicPr>
          <p:nvPr/>
        </p:nvPicPr>
        <p:blipFill rotWithShape="1">
          <a:blip r:embed="rId3"/>
          <a:srcRect t="3165" r="3854"/>
          <a:stretch/>
        </p:blipFill>
        <p:spPr>
          <a:xfrm>
            <a:off x="4031672" y="588300"/>
            <a:ext cx="4509655" cy="4233450"/>
          </a:xfrm>
          <a:prstGeom prst="rect">
            <a:avLst/>
          </a:prstGeom>
          <a:effectLst>
            <a:outerShdw blurRad="317500" dist="50800" dir="5400000" algn="ctr" rotWithShape="0">
              <a:srgbClr val="000000">
                <a:alpha val="60000"/>
              </a:srgbClr>
            </a:outerShdw>
          </a:effectLst>
        </p:spPr>
      </p:pic>
      <p:sp>
        <p:nvSpPr>
          <p:cNvPr id="5" name="TextBox 4"/>
          <p:cNvSpPr txBox="1"/>
          <p:nvPr/>
        </p:nvSpPr>
        <p:spPr>
          <a:xfrm>
            <a:off x="394854" y="748145"/>
            <a:ext cx="3210791" cy="3754874"/>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Demographic Data </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Wellness scoring </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Food choice and frequency of their consumption </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Stores</a:t>
            </a:r>
          </a:p>
          <a:p>
            <a:pPr marL="285750" indent="-285750">
              <a:buFont typeface="Arial" panose="020B0604020202020204" pitchFamily="34" charset="0"/>
              <a:buChar char="•"/>
            </a:pPr>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Dinner choices</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Satisfaction with dinner</a:t>
            </a:r>
          </a:p>
          <a:p>
            <a:endParaRPr lang="en-US" b="1" dirty="0">
              <a:solidFill>
                <a:schemeClr val="accent6">
                  <a:lumMod val="50000"/>
                </a:schemeClr>
              </a:solidFill>
              <a:latin typeface="Montserrat" panose="020B0604020202020204" charset="0"/>
            </a:endParaRP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Snack options</a:t>
            </a:r>
          </a:p>
          <a:p>
            <a:r>
              <a:rPr lang="en-US" b="1" dirty="0">
                <a:solidFill>
                  <a:schemeClr val="accent6">
                    <a:lumMod val="50000"/>
                  </a:schemeClr>
                </a:solidFill>
                <a:latin typeface="Montserrat" panose="020B0604020202020204" charset="0"/>
              </a:rPr>
              <a:t> </a:t>
            </a:r>
          </a:p>
          <a:p>
            <a:pPr marL="285750" indent="-285750">
              <a:buFont typeface="Arial" panose="020B0604020202020204" pitchFamily="34" charset="0"/>
              <a:buChar char="•"/>
            </a:pPr>
            <a:r>
              <a:rPr lang="en-US" b="1" dirty="0">
                <a:solidFill>
                  <a:schemeClr val="accent6">
                    <a:lumMod val="50000"/>
                  </a:schemeClr>
                </a:solidFill>
                <a:latin typeface="Montserrat" panose="020B0604020202020204" charset="0"/>
              </a:rPr>
              <a:t>Lifestyle </a:t>
            </a:r>
          </a:p>
          <a:p>
            <a:pPr marL="285750" indent="-285750">
              <a:buFont typeface="Arial" panose="020B0604020202020204" pitchFamily="34" charset="0"/>
              <a:buChar char="•"/>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1"/>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Processing and transforming the data </a:t>
            </a:r>
            <a:endParaRPr dirty="0"/>
          </a:p>
        </p:txBody>
      </p:sp>
      <p:sp>
        <p:nvSpPr>
          <p:cNvPr id="787" name="Google Shape;787;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788" name="Google Shape;788;p31"/>
          <p:cNvGrpSpPr/>
          <p:nvPr/>
        </p:nvGrpSpPr>
        <p:grpSpPr>
          <a:xfrm>
            <a:off x="5632317" y="1189775"/>
            <a:ext cx="3305700" cy="3483050"/>
            <a:chOff x="5632317" y="1189775"/>
            <a:chExt cx="3305700" cy="3483050"/>
          </a:xfrm>
        </p:grpSpPr>
        <p:sp>
          <p:nvSpPr>
            <p:cNvPr id="789" name="Google Shape;789;p31"/>
            <p:cNvSpPr/>
            <p:nvPr/>
          </p:nvSpPr>
          <p:spPr>
            <a:xfrm>
              <a:off x="5632317" y="1189775"/>
              <a:ext cx="3305700" cy="669000"/>
            </a:xfrm>
            <a:prstGeom prst="chevron">
              <a:avLst>
                <a:gd name="adj" fmla="val 50000"/>
              </a:avLst>
            </a:prstGeom>
            <a:solidFill>
              <a:srgbClr val="FFC8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Montserrat"/>
                  <a:ea typeface="Montserrat"/>
                  <a:cs typeface="Montserrat"/>
                  <a:sym typeface="Montserrat"/>
                </a:rPr>
                <a:t>Feature engineering</a:t>
              </a:r>
            </a:p>
          </p:txBody>
        </p:sp>
        <p:sp>
          <p:nvSpPr>
            <p:cNvPr id="790" name="Google Shape;790;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434343"/>
                  </a:solidFill>
                  <a:latin typeface="Montserrat Light"/>
                  <a:ea typeface="Montserrat Light"/>
                  <a:cs typeface="Montserrat Light"/>
                  <a:sym typeface="Montserrat Light"/>
                </a:rPr>
                <a:t>We have created a new variables for most section of the data trying to capture and summarize their nature and information they have. </a:t>
              </a:r>
              <a:r>
                <a:rPr lang="en-US" sz="1000" dirty="0">
                  <a:solidFill>
                    <a:srgbClr val="434343"/>
                  </a:solidFill>
                  <a:latin typeface="Montserrat Light"/>
                  <a:ea typeface="Montserrat Light"/>
                  <a:cs typeface="Montserrat Light"/>
                  <a:sym typeface="Montserrat Light"/>
                </a:rPr>
                <a:t>We mostly have used the score point that the survey makers have suggested unless it was impractical.</a:t>
              </a:r>
              <a:endParaRPr lang="en" sz="1000" dirty="0">
                <a:solidFill>
                  <a:srgbClr val="434343"/>
                </a:solidFill>
                <a:latin typeface="Montserrat Light"/>
                <a:ea typeface="Montserrat Light"/>
                <a:cs typeface="Montserrat Light"/>
                <a:sym typeface="Montserrat Light"/>
              </a:endParaRPr>
            </a:p>
          </p:txBody>
        </p:sp>
      </p:grpSp>
      <p:grpSp>
        <p:nvGrpSpPr>
          <p:cNvPr id="791" name="Google Shape;791;p31"/>
          <p:cNvGrpSpPr/>
          <p:nvPr/>
        </p:nvGrpSpPr>
        <p:grpSpPr>
          <a:xfrm>
            <a:off x="0" y="1189989"/>
            <a:ext cx="3546900" cy="3482836"/>
            <a:chOff x="0" y="1189989"/>
            <a:chExt cx="3546900" cy="3482836"/>
          </a:xfrm>
        </p:grpSpPr>
        <p:sp>
          <p:nvSpPr>
            <p:cNvPr id="792" name="Google Shape;792;p31"/>
            <p:cNvSpPr/>
            <p:nvPr/>
          </p:nvSpPr>
          <p:spPr>
            <a:xfrm>
              <a:off x="0" y="1189989"/>
              <a:ext cx="3546900" cy="669000"/>
            </a:xfrm>
            <a:prstGeom prst="homePlate">
              <a:avLst>
                <a:gd name="adj" fmla="val 50000"/>
              </a:avLst>
            </a:prstGeom>
            <a:solidFill>
              <a:srgbClr val="F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FFFFFF"/>
                  </a:solidFill>
                  <a:latin typeface="Montserrat"/>
                  <a:ea typeface="Montserrat"/>
                  <a:cs typeface="Montserrat"/>
                  <a:sym typeface="Montserrat"/>
                </a:rPr>
                <a:t>VIZUALIZATION &amp; data cleaning</a:t>
              </a:r>
              <a:endParaRPr sz="1200" b="1" dirty="0">
                <a:solidFill>
                  <a:srgbClr val="FFFFFF"/>
                </a:solidFill>
                <a:latin typeface="Montserrat"/>
                <a:ea typeface="Montserrat"/>
                <a:cs typeface="Montserrat"/>
                <a:sym typeface="Montserrat"/>
              </a:endParaRPr>
            </a:p>
          </p:txBody>
        </p:sp>
        <p:sp>
          <p:nvSpPr>
            <p:cNvPr id="793" name="Google Shape;793;p31"/>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rgbClr val="434343"/>
                </a:solidFill>
                <a:latin typeface="Montserrat Light"/>
                <a:ea typeface="Montserrat Light"/>
                <a:cs typeface="Montserrat Light"/>
                <a:sym typeface="Montserrat Light"/>
              </a:endParaRPr>
            </a:p>
          </p:txBody>
        </p:sp>
      </p:grpSp>
      <p:grpSp>
        <p:nvGrpSpPr>
          <p:cNvPr id="794" name="Google Shape;794;p31"/>
          <p:cNvGrpSpPr/>
          <p:nvPr/>
        </p:nvGrpSpPr>
        <p:grpSpPr>
          <a:xfrm>
            <a:off x="2944204" y="1189775"/>
            <a:ext cx="3305700" cy="3483050"/>
            <a:chOff x="2944204" y="1189775"/>
            <a:chExt cx="3305700" cy="3483050"/>
          </a:xfrm>
        </p:grpSpPr>
        <p:sp>
          <p:nvSpPr>
            <p:cNvPr id="795" name="Google Shape;795;p31"/>
            <p:cNvSpPr/>
            <p:nvPr/>
          </p:nvSpPr>
          <p:spPr>
            <a:xfrm>
              <a:off x="2944204" y="1189775"/>
              <a:ext cx="3305700" cy="669000"/>
            </a:xfrm>
            <a:prstGeom prst="chevron">
              <a:avLst>
                <a:gd name="adj" fmla="val 50000"/>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Montserrat"/>
                  <a:ea typeface="Montserrat"/>
                  <a:cs typeface="Montserrat"/>
                  <a:sym typeface="Montserrat"/>
                </a:rPr>
                <a:t>EDA and Insights </a:t>
              </a:r>
              <a:endParaRPr b="1" dirty="0">
                <a:solidFill>
                  <a:srgbClr val="FFFFFF"/>
                </a:solidFill>
                <a:latin typeface="Montserrat"/>
                <a:ea typeface="Montserrat"/>
                <a:cs typeface="Montserrat"/>
                <a:sym typeface="Montserrat"/>
              </a:endParaRPr>
            </a:p>
          </p:txBody>
        </p:sp>
        <p:sp>
          <p:nvSpPr>
            <p:cNvPr id="796" name="Google Shape;796;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rgbClr val="434343"/>
                </a:solidFill>
                <a:latin typeface="Montserrat Light"/>
                <a:ea typeface="Montserrat Light"/>
                <a:cs typeface="Montserrat Light"/>
                <a:sym typeface="Montserrat Light"/>
              </a:endParaRPr>
            </a:p>
          </p:txBody>
        </p:sp>
      </p:grpSp>
      <p:sp>
        <p:nvSpPr>
          <p:cNvPr id="13" name="Google Shape;796;p31"/>
          <p:cNvSpPr txBox="1"/>
          <p:nvPr/>
        </p:nvSpPr>
        <p:spPr>
          <a:xfrm>
            <a:off x="285476" y="2134151"/>
            <a:ext cx="2236200" cy="2615700"/>
          </a:xfrm>
          <a:prstGeom prst="rect">
            <a:avLst/>
          </a:prstGeom>
          <a:noFill/>
          <a:ln>
            <a:noFill/>
          </a:ln>
        </p:spPr>
        <p:txBody>
          <a:bodyPr spcFirstLastPara="1" wrap="square" lIns="91425" tIns="91425" rIns="91425" bIns="91425" anchor="t" anchorCtr="0">
            <a:noAutofit/>
          </a:bodyPr>
          <a:lstStyle/>
          <a:p>
            <a:pPr lvl="0">
              <a:lnSpc>
                <a:spcPct val="115000"/>
              </a:lnSpc>
            </a:pPr>
            <a:r>
              <a:rPr lang="en-US" sz="1000" dirty="0">
                <a:solidFill>
                  <a:srgbClr val="434343"/>
                </a:solidFill>
                <a:latin typeface="Montserrat Light"/>
                <a:ea typeface="Montserrat Light"/>
                <a:cs typeface="Montserrat Light"/>
                <a:sym typeface="Montserrat Light"/>
              </a:rPr>
              <a:t>Donut chart </a:t>
            </a:r>
          </a:p>
          <a:p>
            <a:pPr lvl="0">
              <a:lnSpc>
                <a:spcPct val="115000"/>
              </a:lnSpc>
            </a:pPr>
            <a:r>
              <a:rPr lang="en-US" sz="1000" dirty="0">
                <a:solidFill>
                  <a:srgbClr val="434343"/>
                </a:solidFill>
                <a:latin typeface="Montserrat Light"/>
                <a:ea typeface="Montserrat Light"/>
                <a:cs typeface="Montserrat Light"/>
                <a:sym typeface="Montserrat Light"/>
              </a:rPr>
              <a:t>Bar chart </a:t>
            </a:r>
          </a:p>
          <a:p>
            <a:pPr lvl="0">
              <a:lnSpc>
                <a:spcPct val="115000"/>
              </a:lnSpc>
            </a:pPr>
            <a:r>
              <a:rPr lang="en-US" sz="1000" dirty="0">
                <a:solidFill>
                  <a:srgbClr val="434343"/>
                </a:solidFill>
                <a:latin typeface="Montserrat Light"/>
                <a:ea typeface="Montserrat Light"/>
                <a:cs typeface="Montserrat Light"/>
                <a:sym typeface="Montserrat Light"/>
              </a:rPr>
              <a:t>Stacked bar chart</a:t>
            </a:r>
          </a:p>
          <a:p>
            <a:pPr lvl="0">
              <a:lnSpc>
                <a:spcPct val="115000"/>
              </a:lnSpc>
            </a:pPr>
            <a:r>
              <a:rPr lang="en-US" sz="1000" dirty="0">
                <a:solidFill>
                  <a:srgbClr val="434343"/>
                </a:solidFill>
                <a:latin typeface="Montserrat Light"/>
                <a:ea typeface="Montserrat Light"/>
                <a:cs typeface="Montserrat Light"/>
                <a:sym typeface="Montserrat Light"/>
              </a:rPr>
              <a:t>Distribution plot</a:t>
            </a:r>
          </a:p>
          <a:p>
            <a:pPr lvl="0">
              <a:lnSpc>
                <a:spcPct val="115000"/>
              </a:lnSpc>
            </a:pPr>
            <a:r>
              <a:rPr lang="en-US" sz="1000" dirty="0">
                <a:solidFill>
                  <a:srgbClr val="434343"/>
                </a:solidFill>
                <a:latin typeface="Montserrat Light"/>
                <a:ea typeface="Montserrat Light"/>
                <a:cs typeface="Montserrat Light"/>
                <a:sym typeface="Montserrat Light"/>
              </a:rPr>
              <a:t>histograms</a:t>
            </a:r>
          </a:p>
          <a:p>
            <a:pPr lvl="0">
              <a:lnSpc>
                <a:spcPct val="115000"/>
              </a:lnSpc>
            </a:pPr>
            <a:r>
              <a:rPr lang="en-US" sz="1000" dirty="0">
                <a:solidFill>
                  <a:srgbClr val="434343"/>
                </a:solidFill>
                <a:latin typeface="Montserrat Light"/>
                <a:ea typeface="Montserrat Light"/>
                <a:cs typeface="Montserrat Light"/>
                <a:sym typeface="Montserrat Light"/>
              </a:rPr>
              <a:t>Correlation heat map</a:t>
            </a:r>
          </a:p>
          <a:p>
            <a:pPr lvl="0">
              <a:lnSpc>
                <a:spcPct val="115000"/>
              </a:lnSpc>
            </a:pPr>
            <a:endParaRPr sz="1000" dirty="0">
              <a:solidFill>
                <a:srgbClr val="434343"/>
              </a:solidFill>
              <a:latin typeface="Montserrat Light"/>
              <a:ea typeface="Montserrat Light"/>
              <a:cs typeface="Montserrat Light"/>
              <a:sym typeface="Montserrat Light"/>
            </a:endParaRPr>
          </a:p>
        </p:txBody>
      </p:sp>
      <p:sp>
        <p:nvSpPr>
          <p:cNvPr id="14" name="Google Shape;790;p31"/>
          <p:cNvSpPr txBox="1"/>
          <p:nvPr/>
        </p:nvSpPr>
        <p:spPr>
          <a:xfrm>
            <a:off x="3546900" y="1996463"/>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dirty="0">
              <a:solidFill>
                <a:srgbClr val="434343"/>
              </a:solidFill>
              <a:latin typeface="Montserrat Light"/>
              <a:ea typeface="Montserrat Light"/>
              <a:cs typeface="Montserrat Light"/>
              <a:sym typeface="Montserrat Light"/>
            </a:endParaRPr>
          </a:p>
        </p:txBody>
      </p:sp>
      <p:sp>
        <p:nvSpPr>
          <p:cNvPr id="15" name="Google Shape;790;p31"/>
          <p:cNvSpPr txBox="1"/>
          <p:nvPr/>
        </p:nvSpPr>
        <p:spPr>
          <a:xfrm>
            <a:off x="3343475" y="2117787"/>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rgbClr val="434343"/>
                </a:solidFill>
                <a:latin typeface="Montserrat Light"/>
                <a:ea typeface="Montserrat Light"/>
                <a:cs typeface="Montserrat Light"/>
                <a:sym typeface="Montserrat Light"/>
              </a:rPr>
              <a:t>We have included all the vizualizations per Question in a sep</a:t>
            </a:r>
            <a:r>
              <a:rPr lang="en-US" sz="1000" dirty="0">
                <a:solidFill>
                  <a:srgbClr val="434343"/>
                </a:solidFill>
                <a:latin typeface="Montserrat Light"/>
                <a:ea typeface="Montserrat Light"/>
                <a:cs typeface="Montserrat Light"/>
                <a:sym typeface="Montserrat Light"/>
              </a:rPr>
              <a:t>a</a:t>
            </a:r>
            <a:r>
              <a:rPr lang="en" sz="1000" dirty="0">
                <a:solidFill>
                  <a:srgbClr val="434343"/>
                </a:solidFill>
                <a:latin typeface="Montserrat Light"/>
                <a:ea typeface="Montserrat Light"/>
                <a:cs typeface="Montserrat Light"/>
                <a:sym typeface="Montserrat Light"/>
              </a:rPr>
              <a:t>rate document. </a:t>
            </a:r>
          </a:p>
          <a:p>
            <a:pPr marL="0" lvl="0" indent="0" algn="l" rtl="0">
              <a:lnSpc>
                <a:spcPct val="115000"/>
              </a:lnSpc>
              <a:spcBef>
                <a:spcPts val="0"/>
              </a:spcBef>
              <a:spcAft>
                <a:spcPts val="0"/>
              </a:spcAft>
              <a:buNone/>
            </a:pPr>
            <a:r>
              <a:rPr lang="en" sz="1000" dirty="0">
                <a:solidFill>
                  <a:srgbClr val="434343"/>
                </a:solidFill>
                <a:latin typeface="Montserrat Light"/>
                <a:ea typeface="Montserrat Light"/>
                <a:cs typeface="Montserrat Light"/>
                <a:sym typeface="Montserrat Light"/>
              </a:rPr>
              <a:t>We hve included the important ones in the coming slides and the report.</a:t>
            </a:r>
          </a:p>
        </p:txBody>
      </p:sp>
    </p:spTree>
  </p:cSld>
  <p:clrMapOvr>
    <a:masterClrMapping/>
  </p:clrMapOvr>
</p:sld>
</file>

<file path=ppt/theme/theme1.xml><?xml version="1.0" encoding="utf-8"?>
<a:theme xmlns:a="http://schemas.openxmlformats.org/drawingml/2006/main" name="War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4517</TotalTime>
  <Words>1691</Words>
  <Application>Microsoft Macintosh PowerPoint</Application>
  <PresentationFormat>On-screen Show (16:9)</PresentationFormat>
  <Paragraphs>447</Paragraphs>
  <Slides>36</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Montserrat</vt:lpstr>
      <vt:lpstr>Montserrat ExtraBold</vt:lpstr>
      <vt:lpstr>Aldhabi</vt:lpstr>
      <vt:lpstr>Arial</vt:lpstr>
      <vt:lpstr>Montserrat Light</vt:lpstr>
      <vt:lpstr>Wart template</vt:lpstr>
      <vt:lpstr>Group 16  Predictive analytics Using SAS</vt:lpstr>
      <vt:lpstr>Company’s objectives</vt:lpstr>
      <vt:lpstr>SRG’s costumers and services </vt:lpstr>
      <vt:lpstr>SRG Proprietary Study 2015</vt:lpstr>
      <vt:lpstr>PowerPoint Presentation</vt:lpstr>
      <vt:lpstr>PowerPoint Presentation</vt:lpstr>
      <vt:lpstr>Data Set</vt:lpstr>
      <vt:lpstr>Survey and Data partitions</vt:lpstr>
      <vt:lpstr>Processing and transforming the data </vt:lpstr>
      <vt:lpstr>EDA and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Health and wellness Indicator (Target variables) </vt:lpstr>
      <vt:lpstr>In two or three columns</vt:lpstr>
      <vt:lpstr>A picture is worth a thousand words</vt:lpstr>
      <vt:lpstr>PowerPoint Presentation</vt:lpstr>
      <vt:lpstr>Use diagrams to explain your ideas</vt:lpstr>
      <vt:lpstr>And tables to compare data</vt:lpstr>
      <vt:lpstr>Maps</vt:lpstr>
      <vt:lpstr>89,526,124</vt:lpstr>
      <vt:lpstr>89,526,124$</vt:lpstr>
      <vt:lpstr>Let’s review some concepts</vt:lpstr>
      <vt:lpstr>PowerPoint Presentation</vt:lpstr>
      <vt:lpstr>PowerPoint Presentation</vt:lpstr>
      <vt:lpstr>PowerPoint Presentation</vt:lpstr>
      <vt:lpstr>Thanks!</vt:lpstr>
      <vt:lpstr>Credits</vt:lpstr>
      <vt:lpstr>Presentation design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Want big impact? Use big image.</dc:title>
  <dc:creator>DELL</dc:creator>
  <cp:lastModifiedBy>梅 昊</cp:lastModifiedBy>
  <cp:revision>65</cp:revision>
  <dcterms:modified xsi:type="dcterms:W3CDTF">2020-05-07T09:42:13Z</dcterms:modified>
</cp:coreProperties>
</file>